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7" r:id="rId11"/>
    <p:sldId id="282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6" r:id="rId26"/>
    <p:sldId id="280" r:id="rId27"/>
    <p:sldId id="285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66B71-8E8D-43AA-AFD9-83A747E0E1AD}" type="datetimeFigureOut">
              <a:rPr lang="hu-HU" smtClean="0"/>
              <a:t>2018.02.20.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255AF-2909-4B5F-9D6D-77896382D9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847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0796-C513-446B-BB68-A93818976F95}" type="slidenum">
              <a:rPr lang="hu-HU" smtClean="0"/>
              <a:pPr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994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2B2E-5120-4FC4-BA54-A8FFBB13CD24}" type="datetimeFigureOut">
              <a:rPr lang="hu-HU" smtClean="0"/>
              <a:t>2018.02.20.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7951-E880-41DC-86E0-76F4459254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3926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2B2E-5120-4FC4-BA54-A8FFBB13CD24}" type="datetimeFigureOut">
              <a:rPr lang="hu-HU" smtClean="0"/>
              <a:t>2018.02.20.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7951-E880-41DC-86E0-76F4459254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8269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2B2E-5120-4FC4-BA54-A8FFBB13CD24}" type="datetimeFigureOut">
              <a:rPr lang="hu-HU" smtClean="0"/>
              <a:t>2018.02.20.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7951-E880-41DC-86E0-76F4459254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4693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FB3CF6F-3ABC-4B74-B7B5-6F83C0AEE1DD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7782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2B2E-5120-4FC4-BA54-A8FFBB13CD24}" type="datetimeFigureOut">
              <a:rPr lang="hu-HU" smtClean="0"/>
              <a:t>2018.02.20.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7951-E880-41DC-86E0-76F4459254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8999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2B2E-5120-4FC4-BA54-A8FFBB13CD24}" type="datetimeFigureOut">
              <a:rPr lang="hu-HU" smtClean="0"/>
              <a:t>2018.02.20.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7951-E880-41DC-86E0-76F4459254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8904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2B2E-5120-4FC4-BA54-A8FFBB13CD24}" type="datetimeFigureOut">
              <a:rPr lang="hu-HU" smtClean="0"/>
              <a:t>2018.02.20.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7951-E880-41DC-86E0-76F4459254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964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2B2E-5120-4FC4-BA54-A8FFBB13CD24}" type="datetimeFigureOut">
              <a:rPr lang="hu-HU" smtClean="0"/>
              <a:t>2018.02.20.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7951-E880-41DC-86E0-76F4459254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6873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2B2E-5120-4FC4-BA54-A8FFBB13CD24}" type="datetimeFigureOut">
              <a:rPr lang="hu-HU" smtClean="0"/>
              <a:t>2018.02.20.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7951-E880-41DC-86E0-76F4459254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737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2B2E-5120-4FC4-BA54-A8FFBB13CD24}" type="datetimeFigureOut">
              <a:rPr lang="hu-HU" smtClean="0"/>
              <a:t>2018.02.20.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7951-E880-41DC-86E0-76F4459254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778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2B2E-5120-4FC4-BA54-A8FFBB13CD24}" type="datetimeFigureOut">
              <a:rPr lang="hu-HU" smtClean="0"/>
              <a:t>2018.02.20.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7951-E880-41DC-86E0-76F4459254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131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2B2E-5120-4FC4-BA54-A8FFBB13CD24}" type="datetimeFigureOut">
              <a:rPr lang="hu-HU" smtClean="0"/>
              <a:t>2018.02.20.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7951-E880-41DC-86E0-76F4459254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531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2B2E-5120-4FC4-BA54-A8FFBB13CD24}" type="datetimeFigureOut">
              <a:rPr lang="hu-HU" smtClean="0"/>
              <a:t>2018.02.20.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77951-E880-41DC-86E0-76F4459254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482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16.wdp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microsoft.com/office/2007/relationships/hdphoto" Target="../media/hdphoto18.wdp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microsoft.com/office/2007/relationships/hdphoto" Target="../media/hdphoto18.wdp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7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6.wdp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microsoft.com/office/2007/relationships/hdphoto" Target="../media/hdphoto9.wdp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sz="5400" dirty="0" err="1" smtClean="0"/>
              <a:t>Muskeln</a:t>
            </a:r>
            <a:r>
              <a:rPr lang="hu-HU" sz="5400" dirty="0"/>
              <a:t>,</a:t>
            </a:r>
            <a:r>
              <a:rPr lang="hu-HU" sz="5400" dirty="0" smtClean="0"/>
              <a:t> </a:t>
            </a:r>
            <a:r>
              <a:rPr lang="hu-HU" sz="5400" dirty="0" err="1" smtClean="0"/>
              <a:t>Schleimhaut</a:t>
            </a:r>
            <a:r>
              <a:rPr lang="hu-HU" sz="5400" dirty="0" smtClean="0"/>
              <a:t> </a:t>
            </a:r>
            <a:r>
              <a:rPr lang="hu-HU" sz="5400" dirty="0" smtClean="0"/>
              <a:t>und </a:t>
            </a:r>
            <a:r>
              <a:rPr lang="hu-HU" sz="5400" dirty="0" err="1" smtClean="0"/>
              <a:t>fibroelastische</a:t>
            </a:r>
            <a:r>
              <a:rPr lang="hu-HU" sz="5400" dirty="0" smtClean="0"/>
              <a:t> </a:t>
            </a:r>
            <a:r>
              <a:rPr lang="hu-HU" sz="5400" dirty="0" err="1" smtClean="0"/>
              <a:t>Membranen</a:t>
            </a:r>
            <a:r>
              <a:rPr lang="hu-HU" sz="5400" dirty="0" smtClean="0"/>
              <a:t> </a:t>
            </a:r>
            <a:r>
              <a:rPr lang="hu-HU" sz="5400" dirty="0" smtClean="0"/>
              <a:t>des </a:t>
            </a:r>
            <a:r>
              <a:rPr lang="hu-HU" sz="5400" dirty="0" err="1" smtClean="0"/>
              <a:t>Larynx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sz="27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4297363"/>
            <a:ext cx="6858000" cy="1655762"/>
          </a:xfrm>
        </p:spPr>
        <p:txBody>
          <a:bodyPr>
            <a:normAutofit fontScale="92500" lnSpcReduction="10000"/>
          </a:bodyPr>
          <a:lstStyle/>
          <a:p>
            <a:r>
              <a:rPr lang="hu-HU" dirty="0" err="1"/>
              <a:t>z</a:t>
            </a:r>
            <a:r>
              <a:rPr lang="hu-HU" dirty="0" err="1" smtClean="0"/>
              <a:t>usammengestellt</a:t>
            </a:r>
            <a:r>
              <a:rPr lang="hu-HU" dirty="0" smtClean="0"/>
              <a:t> von</a:t>
            </a:r>
          </a:p>
          <a:p>
            <a:r>
              <a:rPr lang="hu-HU" sz="4000" dirty="0" smtClean="0"/>
              <a:t>András Csillag</a:t>
            </a:r>
          </a:p>
          <a:p>
            <a:r>
              <a:rPr lang="hu-HU" sz="1400" dirty="0" smtClean="0"/>
              <a:t>Unter </a:t>
            </a:r>
            <a:r>
              <a:rPr lang="hu-HU" sz="1400" dirty="0" err="1" smtClean="0"/>
              <a:t>Mitarbeit</a:t>
            </a:r>
            <a:r>
              <a:rPr lang="hu-HU" sz="1400" dirty="0" smtClean="0"/>
              <a:t> von</a:t>
            </a:r>
          </a:p>
          <a:p>
            <a:r>
              <a:rPr lang="hu-HU" dirty="0" smtClean="0"/>
              <a:t>Prof. Dr. E</a:t>
            </a:r>
            <a:r>
              <a:rPr lang="hu-HU" dirty="0" smtClean="0"/>
              <a:t>. </a:t>
            </a:r>
            <a:r>
              <a:rPr lang="hu-HU" dirty="0" smtClean="0"/>
              <a:t>Fehér und Dr. D</a:t>
            </a:r>
            <a:r>
              <a:rPr lang="hu-HU" dirty="0" smtClean="0"/>
              <a:t>. </a:t>
            </a:r>
            <a:r>
              <a:rPr lang="hu-HU" dirty="0" smtClean="0"/>
              <a:t>Lendvai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1068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2" y="2982532"/>
            <a:ext cx="3233738" cy="155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64" y="290814"/>
            <a:ext cx="4155662" cy="238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9" y="430488"/>
            <a:ext cx="3830636" cy="294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988" y="3800475"/>
            <a:ext cx="3358464" cy="267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a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64" y="4849238"/>
            <a:ext cx="3740727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22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gege er ideg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62375" cy="6858000"/>
          </a:xfrm>
          <a:prstGeom prst="rect">
            <a:avLst/>
          </a:prstGeom>
          <a:noFill/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923928" y="1052736"/>
            <a:ext cx="4968626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>
                <a:solidFill>
                  <a:srgbClr val="FF3300"/>
                </a:solidFill>
                <a:latin typeface="Calibri" pitchFamily="34" charset="0"/>
              </a:rPr>
              <a:t>N. </a:t>
            </a:r>
            <a:r>
              <a:rPr lang="en-US" sz="2000" dirty="0" err="1">
                <a:solidFill>
                  <a:srgbClr val="FF3300"/>
                </a:solidFill>
                <a:latin typeface="Calibri" pitchFamily="34" charset="0"/>
              </a:rPr>
              <a:t>larynge</a:t>
            </a:r>
            <a:r>
              <a:rPr lang="hu-HU" sz="2000" dirty="0" err="1">
                <a:solidFill>
                  <a:srgbClr val="FF3300"/>
                </a:solidFill>
                <a:latin typeface="Calibri" pitchFamily="34" charset="0"/>
              </a:rPr>
              <a:t>us</a:t>
            </a:r>
            <a:r>
              <a:rPr lang="hu-HU" sz="2000" dirty="0">
                <a:solidFill>
                  <a:srgbClr val="FF3300"/>
                </a:solidFill>
                <a:latin typeface="Calibri" pitchFamily="34" charset="0"/>
              </a:rPr>
              <a:t> s</a:t>
            </a:r>
            <a:r>
              <a:rPr lang="en-US" sz="2000" dirty="0" err="1">
                <a:solidFill>
                  <a:srgbClr val="FF3300"/>
                </a:solidFill>
                <a:latin typeface="Calibri" pitchFamily="34" charset="0"/>
              </a:rPr>
              <a:t>uperior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en-US" sz="2000" dirty="0">
                <a:solidFill>
                  <a:srgbClr val="FF3300"/>
                </a:solidFill>
                <a:latin typeface="Calibri" pitchFamily="34" charset="0"/>
              </a:rPr>
              <a:t>(X.)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Calibri" pitchFamily="34" charset="0"/>
              </a:rPr>
              <a:t>	- </a:t>
            </a:r>
            <a:r>
              <a:rPr lang="hu-HU" sz="2000" dirty="0">
                <a:latin typeface="Calibri" pitchFamily="34" charset="0"/>
              </a:rPr>
              <a:t>m. </a:t>
            </a:r>
            <a:r>
              <a:rPr lang="en-US" sz="2000" dirty="0" err="1">
                <a:latin typeface="Calibri" pitchFamily="34" charset="0"/>
              </a:rPr>
              <a:t>cricothyroid</a:t>
            </a:r>
            <a:r>
              <a:rPr lang="hu-HU" sz="2000" dirty="0" err="1">
                <a:latin typeface="Calibri" pitchFamily="34" charset="0"/>
              </a:rPr>
              <a:t>eus</a:t>
            </a:r>
            <a:endParaRPr lang="en-US" sz="20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latin typeface="Calibri" pitchFamily="34" charset="0"/>
              </a:rPr>
              <a:t>	- </a:t>
            </a:r>
            <a:r>
              <a:rPr lang="hu-HU" sz="2000" dirty="0" err="1">
                <a:latin typeface="Calibri" pitchFamily="34" charset="0"/>
              </a:rPr>
              <a:t>Schleimhaut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err="1">
                <a:latin typeface="Calibri" pitchFamily="34" charset="0"/>
              </a:rPr>
              <a:t>über</a:t>
            </a:r>
            <a:r>
              <a:rPr lang="hu-HU" sz="2000" dirty="0">
                <a:latin typeface="Calibri" pitchFamily="34" charset="0"/>
              </a:rPr>
              <a:t> der </a:t>
            </a:r>
            <a:r>
              <a:rPr lang="hu-HU" sz="2000" dirty="0" err="1">
                <a:latin typeface="Calibri" pitchFamily="34" charset="0"/>
              </a:rPr>
              <a:t>Stimmritze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995936" y="4797152"/>
            <a:ext cx="48245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dirty="0">
                <a:solidFill>
                  <a:srgbClr val="FF3300"/>
                </a:solidFill>
                <a:latin typeface="Calibri" pitchFamily="34" charset="0"/>
              </a:rPr>
              <a:t>N. </a:t>
            </a:r>
            <a:r>
              <a:rPr lang="en-US" sz="2000" dirty="0" err="1">
                <a:solidFill>
                  <a:srgbClr val="FF3300"/>
                </a:solidFill>
                <a:latin typeface="Calibri" pitchFamily="34" charset="0"/>
              </a:rPr>
              <a:t>larynge</a:t>
            </a:r>
            <a:r>
              <a:rPr lang="hu-HU" sz="2000" dirty="0" err="1">
                <a:solidFill>
                  <a:srgbClr val="FF3300"/>
                </a:solidFill>
                <a:latin typeface="Calibri" pitchFamily="34" charset="0"/>
              </a:rPr>
              <a:t>us</a:t>
            </a:r>
            <a:r>
              <a:rPr lang="hu-HU" sz="2000" dirty="0">
                <a:solidFill>
                  <a:srgbClr val="FF3300"/>
                </a:solidFill>
                <a:latin typeface="Calibri" pitchFamily="34" charset="0"/>
              </a:rPr>
              <a:t> i</a:t>
            </a:r>
            <a:r>
              <a:rPr lang="en-US" sz="2000" dirty="0" err="1">
                <a:solidFill>
                  <a:srgbClr val="FF3300"/>
                </a:solidFill>
                <a:latin typeface="Calibri" pitchFamily="34" charset="0"/>
              </a:rPr>
              <a:t>nferior</a:t>
            </a:r>
            <a:r>
              <a:rPr lang="en-US" sz="2000" dirty="0">
                <a:solidFill>
                  <a:srgbClr val="FF3300"/>
                </a:solidFill>
                <a:latin typeface="Calibri" pitchFamily="34" charset="0"/>
              </a:rPr>
              <a:t> (</a:t>
            </a:r>
            <a:r>
              <a:rPr lang="en-US" sz="2000" dirty="0" err="1">
                <a:solidFill>
                  <a:srgbClr val="FF3300"/>
                </a:solidFill>
                <a:latin typeface="Calibri" pitchFamily="34" charset="0"/>
              </a:rPr>
              <a:t>recurren</a:t>
            </a:r>
            <a:r>
              <a:rPr lang="hu-HU" sz="2000" dirty="0">
                <a:solidFill>
                  <a:srgbClr val="FF3300"/>
                </a:solidFill>
                <a:latin typeface="Calibri" pitchFamily="34" charset="0"/>
              </a:rPr>
              <a:t>s</a:t>
            </a:r>
            <a:r>
              <a:rPr lang="en-US" sz="2000" dirty="0">
                <a:solidFill>
                  <a:srgbClr val="FF3300"/>
                </a:solidFill>
                <a:latin typeface="Calibri" pitchFamily="34" charset="0"/>
              </a:rPr>
              <a:t>) (X.)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latin typeface="Calibri" pitchFamily="34" charset="0"/>
              </a:rPr>
              <a:t>	- </a:t>
            </a:r>
            <a:r>
              <a:rPr lang="hu-HU" sz="2000" dirty="0" err="1">
                <a:latin typeface="Calibri" pitchFamily="34" charset="0"/>
              </a:rPr>
              <a:t>alle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err="1">
                <a:latin typeface="Calibri" pitchFamily="34" charset="0"/>
              </a:rPr>
              <a:t>inneren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err="1">
                <a:latin typeface="Calibri" pitchFamily="34" charset="0"/>
              </a:rPr>
              <a:t>Muskeln</a:t>
            </a:r>
            <a:endParaRPr lang="en-US" sz="2000" dirty="0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latin typeface="Calibri" pitchFamily="34" charset="0"/>
              </a:rPr>
              <a:t>	- </a:t>
            </a:r>
            <a:r>
              <a:rPr lang="hu-HU" sz="2000" dirty="0" err="1">
                <a:latin typeface="Calibri" pitchFamily="34" charset="0"/>
              </a:rPr>
              <a:t>Schleimhaut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err="1">
                <a:latin typeface="Calibri" pitchFamily="34" charset="0"/>
              </a:rPr>
              <a:t>unter</a:t>
            </a:r>
            <a:r>
              <a:rPr lang="hu-HU" sz="2000" dirty="0">
                <a:latin typeface="Calibri" pitchFamily="34" charset="0"/>
              </a:rPr>
              <a:t> der </a:t>
            </a:r>
            <a:r>
              <a:rPr lang="hu-HU" sz="2000" dirty="0" err="1">
                <a:latin typeface="Calibri" pitchFamily="34" charset="0"/>
              </a:rPr>
              <a:t>Stimmritze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 flipH="1" flipV="1">
            <a:off x="2582863" y="5108575"/>
            <a:ext cx="1320800" cy="40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 flipH="1">
            <a:off x="3513138" y="1103313"/>
            <a:ext cx="376237" cy="1073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3995738" y="3213100"/>
            <a:ext cx="4760912" cy="8540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dirty="0">
                <a:latin typeface="Calibri" pitchFamily="34" charset="0"/>
              </a:rPr>
              <a:t>A. </a:t>
            </a:r>
            <a:r>
              <a:rPr lang="en-US" sz="2000" dirty="0" err="1">
                <a:latin typeface="Calibri" pitchFamily="34" charset="0"/>
              </a:rPr>
              <a:t>laryngea</a:t>
            </a:r>
            <a:r>
              <a:rPr lang="hu-HU" sz="2000" dirty="0">
                <a:latin typeface="Calibri" pitchFamily="34" charset="0"/>
              </a:rPr>
              <a:t> s</a:t>
            </a:r>
            <a:r>
              <a:rPr lang="en-US" sz="2000" dirty="0" err="1">
                <a:latin typeface="Calibri" pitchFamily="34" charset="0"/>
              </a:rPr>
              <a:t>uperior</a:t>
            </a:r>
            <a:r>
              <a:rPr lang="en-US" sz="2000" dirty="0">
                <a:latin typeface="Calibri" pitchFamily="34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Calibri" pitchFamily="34" charset="0"/>
              </a:rPr>
              <a:t>(</a:t>
            </a:r>
            <a:r>
              <a:rPr lang="hu-HU" sz="2000" dirty="0" err="1">
                <a:latin typeface="Calibri" pitchFamily="34" charset="0"/>
              </a:rPr>
              <a:t>aus</a:t>
            </a:r>
            <a:r>
              <a:rPr lang="hu-HU" sz="2000" dirty="0">
                <a:latin typeface="Calibri" pitchFamily="34" charset="0"/>
              </a:rPr>
              <a:t> der A.</a:t>
            </a:r>
            <a:r>
              <a:rPr lang="en-US" sz="2000" dirty="0">
                <a:latin typeface="Calibri" pitchFamily="34" charset="0"/>
              </a:rPr>
              <a:t> thyroid</a:t>
            </a:r>
            <a:r>
              <a:rPr lang="hu-HU" sz="2000" dirty="0" err="1">
                <a:latin typeface="Calibri" pitchFamily="34" charset="0"/>
              </a:rPr>
              <a:t>ea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err="1">
                <a:latin typeface="Calibri" pitchFamily="34" charset="0"/>
              </a:rPr>
              <a:t>sup</a:t>
            </a:r>
            <a:r>
              <a:rPr lang="en-US" sz="2000" dirty="0">
                <a:latin typeface="Calibri" pitchFamily="34" charset="0"/>
              </a:rPr>
              <a:t>)</a:t>
            </a: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4582914" y="260350"/>
            <a:ext cx="28578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hu-HU" sz="3600" b="1" dirty="0">
                <a:solidFill>
                  <a:srgbClr val="003300"/>
                </a:solidFill>
                <a:latin typeface="Calibri" pitchFamily="34" charset="0"/>
              </a:rPr>
              <a:t>INNERVATION</a:t>
            </a:r>
          </a:p>
        </p:txBody>
      </p:sp>
    </p:spTree>
    <p:extLst>
      <p:ext uri="{BB962C8B-B14F-4D97-AF65-F5344CB8AC3E}">
        <p14:creationId xmlns:p14="http://schemas.microsoft.com/office/powerpoint/2010/main" val="308963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0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6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60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allAtOnce"/>
      <p:bldP spid="46084" grpId="0" build="allAtOnce"/>
      <p:bldP spid="46088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764704"/>
            <a:ext cx="2553005" cy="4246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23894"/>
            <a:ext cx="2234317" cy="43612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8833" y="4880193"/>
            <a:ext cx="494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Toldt</a:t>
            </a:r>
            <a:endParaRPr lang="hu-H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878086" y="82993"/>
            <a:ext cx="361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Innervation der Muskulatur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104" y="4808185"/>
            <a:ext cx="494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Toldt</a:t>
            </a:r>
            <a:endParaRPr lang="hu-HU" sz="12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059832" y="1844824"/>
            <a:ext cx="576064" cy="21602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220072" y="2348880"/>
            <a:ext cx="2736304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699792" y="2636912"/>
            <a:ext cx="936104" cy="26762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339752" y="3645024"/>
            <a:ext cx="1296144" cy="21602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220072" y="3573016"/>
            <a:ext cx="1944216" cy="28803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076056" y="4725144"/>
            <a:ext cx="2160240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267744" y="4725144"/>
            <a:ext cx="1478141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63888" y="1556792"/>
            <a:ext cx="1855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N. laryngeus sup.: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35896" y="2159490"/>
            <a:ext cx="164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Ramus internus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63888" y="2708920"/>
            <a:ext cx="1684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Ramus externus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45885" y="4544632"/>
            <a:ext cx="1402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N. laryngeus 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recurrens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03604" y="3680536"/>
            <a:ext cx="24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N. laryngeus inf.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(Endast vom Recurrens)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7544" y="5373216"/>
            <a:ext cx="77195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N. laryngeus sup. et recurrens aus dem Nervus vagus (X.)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N. laryngeus inferior: Innervation der Kehlkopfmuskeln außer M. cricothyroideus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M. cricothyroideus: N. laryngeus superior, Ramus externus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5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32047" y="6556702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0648"/>
            <a:ext cx="3230756" cy="5760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3051726" cy="6858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7623954" y="3068960"/>
            <a:ext cx="504056" cy="14401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001750" y="4077072"/>
            <a:ext cx="558076" cy="14401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30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4827" r="10081" b="7734"/>
          <a:stretch/>
        </p:blipFill>
        <p:spPr>
          <a:xfrm>
            <a:off x="47625" y="2295525"/>
            <a:ext cx="3564000" cy="42672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124075" y="171450"/>
            <a:ext cx="4714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Variationen</a:t>
            </a:r>
            <a:r>
              <a:rPr lang="hu-HU" sz="2400" dirty="0" smtClean="0"/>
              <a:t> </a:t>
            </a:r>
            <a:r>
              <a:rPr lang="hu-HU" sz="2400" dirty="0" err="1" smtClean="0"/>
              <a:t>beim</a:t>
            </a:r>
            <a:r>
              <a:rPr lang="hu-HU" sz="2400" dirty="0" smtClean="0"/>
              <a:t> </a:t>
            </a:r>
            <a:r>
              <a:rPr lang="hu-HU" sz="2400" dirty="0" err="1" smtClean="0"/>
              <a:t>Innervationsschema</a:t>
            </a:r>
            <a:r>
              <a:rPr lang="hu-HU" sz="2400" dirty="0" smtClean="0"/>
              <a:t> der  </a:t>
            </a:r>
            <a:r>
              <a:rPr lang="hu-HU" sz="2400" dirty="0" err="1" smtClean="0"/>
              <a:t>Larynxmuskulatur</a:t>
            </a:r>
            <a:endParaRPr lang="hu-HU" sz="2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5" t="27998" r="13976" b="9620"/>
          <a:stretch/>
        </p:blipFill>
        <p:spPr>
          <a:xfrm>
            <a:off x="4641850" y="2456300"/>
            <a:ext cx="4394200" cy="44017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62915" r="12606" b="7638"/>
          <a:stretch/>
        </p:blipFill>
        <p:spPr>
          <a:xfrm>
            <a:off x="378779" y="1566610"/>
            <a:ext cx="8205466" cy="4447823"/>
          </a:xfrm>
          <a:prstGeom prst="rect">
            <a:avLst/>
          </a:prstGeom>
          <a:scene3d>
            <a:camera prst="orthographicFront">
              <a:rot lat="0" lon="0" rev="12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2896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86149"/>
            <a:ext cx="3088328" cy="39830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685973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48" y="908720"/>
            <a:ext cx="2642100" cy="3986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32278" y="703729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903462" y="188640"/>
            <a:ext cx="1475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Ligamenta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3" r="31220" b="29931"/>
          <a:stretch/>
        </p:blipFill>
        <p:spPr>
          <a:xfrm>
            <a:off x="3905446" y="1340768"/>
            <a:ext cx="1704512" cy="292643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394491" y="1133622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35" y="4509120"/>
            <a:ext cx="1461669" cy="20245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512" y="5877272"/>
            <a:ext cx="4131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Conus elasticus mit: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Lig. </a:t>
            </a:r>
            <a:r>
              <a:rPr lang="hu-HU" dirty="0" err="1" smtClean="0">
                <a:solidFill>
                  <a:srgbClr val="002060"/>
                </a:solidFill>
              </a:rPr>
              <a:t>cricothyroideum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medianum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(conicum)</a:t>
            </a:r>
          </a:p>
          <a:p>
            <a:r>
              <a:rPr lang="hu-HU" b="1" dirty="0" smtClean="0">
                <a:solidFill>
                  <a:srgbClr val="FF0000"/>
                </a:solidFill>
              </a:rPr>
              <a:t>CONIOTOMIE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1168" y="5085184"/>
            <a:ext cx="2601290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Lig. thyroepiglotticum</a:t>
            </a:r>
          </a:p>
          <a:p>
            <a:pPr>
              <a:spcAft>
                <a:spcPts val="600"/>
              </a:spcAft>
            </a:pPr>
            <a:r>
              <a:rPr lang="hu-HU" i="1" dirty="0" smtClean="0">
                <a:solidFill>
                  <a:srgbClr val="002060"/>
                </a:solidFill>
              </a:rPr>
              <a:t>Lig. corniculopharyngeum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Lig. cricotracheale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Lig. vocale</a:t>
            </a:r>
            <a:endParaRPr lang="hu-HU" dirty="0">
              <a:solidFill>
                <a:srgbClr val="00206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028384" y="3212976"/>
            <a:ext cx="144016" cy="19442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174698" y="5796386"/>
            <a:ext cx="909470" cy="5129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0786" y="5085184"/>
            <a:ext cx="4057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Membrana thyrohyoidea mit: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Lig. </a:t>
            </a:r>
            <a:r>
              <a:rPr lang="hu-HU" dirty="0" err="1" smtClean="0">
                <a:solidFill>
                  <a:srgbClr val="002060"/>
                </a:solidFill>
              </a:rPr>
              <a:t>thyrohyoideum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medianum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et laterale</a:t>
            </a:r>
            <a:endParaRPr lang="hu-HU" dirty="0">
              <a:solidFill>
                <a:srgbClr val="00206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757702" y="2996952"/>
            <a:ext cx="1326466" cy="28803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483768" y="2420888"/>
            <a:ext cx="0" cy="27363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70786" y="3923197"/>
            <a:ext cx="2033828" cy="6964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39952" y="6464369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Kiss</a:t>
            </a:r>
            <a:endParaRPr lang="hu-HU" sz="1200" dirty="0"/>
          </a:p>
        </p:txBody>
      </p:sp>
      <p:cxnSp>
        <p:nvCxnSpPr>
          <p:cNvPr id="17" name="Egyenes összekötő 16"/>
          <p:cNvCxnSpPr>
            <a:endCxn id="12" idx="1"/>
          </p:cNvCxnSpPr>
          <p:nvPr/>
        </p:nvCxnSpPr>
        <p:spPr>
          <a:xfrm>
            <a:off x="170786" y="4619625"/>
            <a:ext cx="8726" cy="1719312"/>
          </a:xfrm>
          <a:prstGeom prst="line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24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267660" cy="1853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27540"/>
            <a:ext cx="7900064" cy="1677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8" y="4160088"/>
            <a:ext cx="2376264" cy="2149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9992" y="623590"/>
            <a:ext cx="45670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b="1" dirty="0" smtClean="0">
                <a:solidFill>
                  <a:srgbClr val="002060"/>
                </a:solidFill>
              </a:rPr>
              <a:t>Stimmritze</a:t>
            </a:r>
            <a:r>
              <a:rPr lang="hu-HU" dirty="0" smtClean="0">
                <a:solidFill>
                  <a:srgbClr val="002060"/>
                </a:solidFill>
              </a:rPr>
              <a:t> (Rima glottidis) = </a:t>
            </a:r>
            <a:r>
              <a:rPr lang="hu-HU" b="1" dirty="0" smtClean="0">
                <a:solidFill>
                  <a:srgbClr val="002060"/>
                </a:solidFill>
              </a:rPr>
              <a:t>Glottis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1. Pars intermembranacea = Glottis Phonatoria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2. Pars intercartilaginea = Glottis Respiratoria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0168" y="4361909"/>
            <a:ext cx="5568256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7.Cartilago </a:t>
            </a:r>
            <a:r>
              <a:rPr lang="hu-HU" dirty="0" err="1" smtClean="0">
                <a:solidFill>
                  <a:srgbClr val="002060"/>
                </a:solidFill>
              </a:rPr>
              <a:t>cuneiformis</a:t>
            </a:r>
            <a:r>
              <a:rPr lang="hu-HU" dirty="0" smtClean="0">
                <a:solidFill>
                  <a:srgbClr val="002060"/>
                </a:solidFill>
              </a:rPr>
              <a:t>    </a:t>
            </a:r>
            <a:r>
              <a:rPr lang="hu-HU" dirty="0" smtClean="0">
                <a:solidFill>
                  <a:srgbClr val="002060"/>
                </a:solidFill>
              </a:rPr>
              <a:t>	    Tuberculum cuneiforme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8. </a:t>
            </a:r>
            <a:r>
              <a:rPr lang="hu-HU" dirty="0" err="1" smtClean="0">
                <a:solidFill>
                  <a:srgbClr val="002060"/>
                </a:solidFill>
              </a:rPr>
              <a:t>Cartilago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corniculata</a:t>
            </a:r>
            <a:r>
              <a:rPr lang="hu-HU" dirty="0" smtClean="0">
                <a:solidFill>
                  <a:srgbClr val="002060"/>
                </a:solidFill>
              </a:rPr>
              <a:t>   </a:t>
            </a:r>
            <a:r>
              <a:rPr lang="hu-HU" dirty="0" smtClean="0">
                <a:solidFill>
                  <a:srgbClr val="002060"/>
                </a:solidFill>
              </a:rPr>
              <a:t>	    Tuberculum corniculatum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9. Epiglottis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10. Plica glossoepiglottica mediana </a:t>
            </a:r>
            <a:endParaRPr lang="hu-HU" dirty="0">
              <a:solidFill>
                <a:srgbClr val="00206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196432" y="4561161"/>
            <a:ext cx="648072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124424" y="4920217"/>
            <a:ext cx="648072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5414" y="2110016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sp>
        <p:nvSpPr>
          <p:cNvPr id="13" name="Rectangle 12"/>
          <p:cNvSpPr/>
          <p:nvPr/>
        </p:nvSpPr>
        <p:spPr>
          <a:xfrm>
            <a:off x="179512" y="6248345"/>
            <a:ext cx="5252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 smtClean="0"/>
              <a:t>Faller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71873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625779" y="60325"/>
            <a:ext cx="39019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hu-HU" sz="3600" b="1" dirty="0" smtClean="0">
                <a:solidFill>
                  <a:srgbClr val="003300"/>
                </a:solidFill>
                <a:latin typeface="Calibri" pitchFamily="34" charset="0"/>
              </a:rPr>
              <a:t>ISTHMUS FAUCIUM</a:t>
            </a:r>
          </a:p>
          <a:p>
            <a:pPr algn="ctr" eaLnBrk="0" hangingPunct="0"/>
            <a:r>
              <a:rPr lang="hu-HU" sz="3600" b="1" dirty="0" smtClean="0">
                <a:solidFill>
                  <a:srgbClr val="003300"/>
                </a:solidFill>
                <a:latin typeface="Calibri" pitchFamily="34" charset="0"/>
              </a:rPr>
              <a:t>KEHLDECKEL</a:t>
            </a:r>
            <a:endParaRPr lang="hu-HU" sz="3600" b="1" dirty="0">
              <a:solidFill>
                <a:srgbClr val="003300"/>
              </a:solidFill>
              <a:latin typeface="Calibri" pitchFamily="34" charset="0"/>
            </a:endParaRPr>
          </a:p>
        </p:txBody>
      </p:sp>
      <p:pic>
        <p:nvPicPr>
          <p:cNvPr id="19459" name="Picture 3" descr="KÉSZ_gége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3325813" cy="477520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2483768" y="6165304"/>
            <a:ext cx="6120680" cy="400110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lvl="0" eaLnBrk="0" hangingPunct="0"/>
            <a:r>
              <a:rPr lang="hu-HU" sz="2000" dirty="0" err="1" smtClean="0">
                <a:solidFill>
                  <a:srgbClr val="003300"/>
                </a:solidFill>
                <a:latin typeface="Calibri" pitchFamily="34" charset="0"/>
              </a:rPr>
              <a:t>Mehrsch</a:t>
            </a:r>
            <a:r>
              <a:rPr lang="hu-HU" sz="2000" dirty="0" smtClean="0">
                <a:solidFill>
                  <a:srgbClr val="003300"/>
                </a:solidFill>
                <a:latin typeface="Calibri" pitchFamily="34" charset="0"/>
              </a:rPr>
              <a:t>. </a:t>
            </a:r>
            <a:r>
              <a:rPr lang="hu-HU" sz="2000" dirty="0" err="1" smtClean="0">
                <a:solidFill>
                  <a:srgbClr val="003300"/>
                </a:solidFill>
                <a:latin typeface="Calibri" pitchFamily="34" charset="0"/>
              </a:rPr>
              <a:t>unverh</a:t>
            </a:r>
            <a:r>
              <a:rPr lang="hu-HU" sz="2000" dirty="0" smtClean="0">
                <a:solidFill>
                  <a:srgbClr val="003300"/>
                </a:solidFill>
                <a:latin typeface="Calibri" pitchFamily="34" charset="0"/>
              </a:rPr>
              <a:t>. </a:t>
            </a:r>
            <a:r>
              <a:rPr lang="hu-HU" sz="2000" dirty="0" err="1" smtClean="0">
                <a:solidFill>
                  <a:srgbClr val="003300"/>
                </a:solidFill>
                <a:latin typeface="Calibri" pitchFamily="34" charset="0"/>
              </a:rPr>
              <a:t>Plattenepithel</a:t>
            </a:r>
            <a:r>
              <a:rPr lang="hu-HU" sz="2000" dirty="0" smtClean="0">
                <a:solidFill>
                  <a:srgbClr val="003300"/>
                </a:solidFill>
                <a:latin typeface="Calibri" pitchFamily="34" charset="0"/>
              </a:rPr>
              <a:t>     vs.    </a:t>
            </a:r>
            <a:r>
              <a:rPr lang="hu-HU" sz="2000" dirty="0" err="1" smtClean="0">
                <a:solidFill>
                  <a:srgbClr val="003300"/>
                </a:solidFill>
                <a:latin typeface="Calibri" pitchFamily="34" charset="0"/>
              </a:rPr>
              <a:t>Flimmerepithel</a:t>
            </a:r>
            <a:endParaRPr lang="hu-HU" sz="2000" dirty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355976" y="2276872"/>
            <a:ext cx="3600400" cy="1015663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lvl="0" eaLnBrk="0" hangingPunct="0"/>
            <a:r>
              <a:rPr lang="hu-HU" sz="2000" dirty="0" smtClean="0">
                <a:solidFill>
                  <a:srgbClr val="FF0000"/>
                </a:solidFill>
                <a:latin typeface="Calibri" pitchFamily="34" charset="0"/>
              </a:rPr>
              <a:t>2.</a:t>
            </a:r>
            <a:r>
              <a:rPr lang="hu-HU" sz="2000" dirty="0" smtClean="0">
                <a:solidFill>
                  <a:srgbClr val="003300"/>
                </a:solidFill>
                <a:latin typeface="Calibri" pitchFamily="34" charset="0"/>
              </a:rPr>
              <a:t> EPIGLOTTIS</a:t>
            </a:r>
            <a:endParaRPr lang="hu-HU" sz="2000" dirty="0" smtClean="0">
              <a:solidFill>
                <a:srgbClr val="003300"/>
              </a:solidFill>
              <a:latin typeface="Calibri" pitchFamily="34" charset="0"/>
            </a:endParaRPr>
          </a:p>
          <a:p>
            <a:pPr lvl="0" eaLnBrk="0" hangingPunct="0"/>
            <a:r>
              <a:rPr lang="hu-HU" sz="2000" i="1" dirty="0" smtClean="0">
                <a:solidFill>
                  <a:srgbClr val="FF0000"/>
                </a:solidFill>
                <a:latin typeface="Calibri" pitchFamily="34" charset="0"/>
              </a:rPr>
              <a:t>4.</a:t>
            </a:r>
            <a:r>
              <a:rPr lang="hu-HU" sz="2000" i="1" dirty="0" smtClean="0">
                <a:solidFill>
                  <a:srgbClr val="003300"/>
                </a:solidFill>
                <a:latin typeface="Calibri" pitchFamily="34" charset="0"/>
              </a:rPr>
              <a:t>  </a:t>
            </a:r>
            <a:r>
              <a:rPr lang="hu-HU" sz="2000" i="1" dirty="0" err="1" smtClean="0">
                <a:solidFill>
                  <a:srgbClr val="003300"/>
                </a:solidFill>
                <a:latin typeface="Calibri" pitchFamily="34" charset="0"/>
              </a:rPr>
              <a:t>Plicae</a:t>
            </a:r>
            <a:r>
              <a:rPr lang="hu-HU" sz="2000" i="1" dirty="0" smtClean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sz="2000" i="1" dirty="0" err="1" smtClean="0">
                <a:solidFill>
                  <a:srgbClr val="003300"/>
                </a:solidFill>
                <a:latin typeface="Calibri" pitchFamily="34" charset="0"/>
              </a:rPr>
              <a:t>glossoepiglotticae</a:t>
            </a:r>
            <a:endParaRPr lang="hu-HU" sz="2000" i="1" dirty="0" smtClean="0">
              <a:solidFill>
                <a:srgbClr val="003300"/>
              </a:solidFill>
              <a:latin typeface="Calibri" pitchFamily="34" charset="0"/>
            </a:endParaRPr>
          </a:p>
          <a:p>
            <a:pPr lvl="0" eaLnBrk="0" hangingPunct="0"/>
            <a:r>
              <a:rPr lang="hu-HU" sz="2000" i="1" dirty="0" smtClean="0">
                <a:solidFill>
                  <a:srgbClr val="FF0000"/>
                </a:solidFill>
                <a:latin typeface="Calibri" pitchFamily="34" charset="0"/>
              </a:rPr>
              <a:t>5.</a:t>
            </a:r>
            <a:r>
              <a:rPr lang="hu-HU" sz="2000" i="1" dirty="0" smtClean="0">
                <a:solidFill>
                  <a:srgbClr val="003300"/>
                </a:solidFill>
                <a:latin typeface="Calibri" pitchFamily="34" charset="0"/>
              </a:rPr>
              <a:t>  </a:t>
            </a:r>
            <a:r>
              <a:rPr lang="hu-HU" sz="2000" i="1" dirty="0" err="1" smtClean="0">
                <a:solidFill>
                  <a:srgbClr val="003300"/>
                </a:solidFill>
                <a:latin typeface="Calibri" pitchFamily="34" charset="0"/>
              </a:rPr>
              <a:t>Valleculae</a:t>
            </a:r>
            <a:r>
              <a:rPr lang="hu-HU" sz="2000" i="1" dirty="0" smtClean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sz="2000" i="1" dirty="0" err="1" smtClean="0">
                <a:solidFill>
                  <a:srgbClr val="003300"/>
                </a:solidFill>
                <a:latin typeface="Calibri" pitchFamily="34" charset="0"/>
              </a:rPr>
              <a:t>epiglotticae</a:t>
            </a:r>
            <a:endParaRPr lang="hu-HU" sz="2000" i="1" dirty="0" smtClean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4355976" y="3645024"/>
            <a:ext cx="3600400" cy="707886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lvl="0" eaLnBrk="0" hangingPunct="0"/>
            <a:r>
              <a:rPr lang="hu-HU" sz="2000" cap="all" dirty="0" smtClean="0">
                <a:solidFill>
                  <a:srgbClr val="FF0000"/>
                </a:solidFill>
                <a:latin typeface="Calibri" pitchFamily="34" charset="0"/>
              </a:rPr>
              <a:t>1</a:t>
            </a:r>
            <a:r>
              <a:rPr lang="hu-HU" sz="2000" cap="all" dirty="0" smtClean="0">
                <a:solidFill>
                  <a:srgbClr val="003300"/>
                </a:solidFill>
                <a:latin typeface="Calibri" pitchFamily="34" charset="0"/>
              </a:rPr>
              <a:t>.  </a:t>
            </a:r>
            <a:r>
              <a:rPr lang="hu-HU" sz="2000" cap="all" dirty="0" err="1" smtClean="0">
                <a:solidFill>
                  <a:srgbClr val="003300"/>
                </a:solidFill>
                <a:latin typeface="Calibri" pitchFamily="34" charset="0"/>
              </a:rPr>
              <a:t>Recessus</a:t>
            </a:r>
            <a:r>
              <a:rPr lang="hu-HU" sz="2000" cap="all" dirty="0" smtClean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sz="2000" cap="all" dirty="0" err="1" smtClean="0">
                <a:solidFill>
                  <a:srgbClr val="003300"/>
                </a:solidFill>
                <a:latin typeface="Calibri" pitchFamily="34" charset="0"/>
              </a:rPr>
              <a:t>piriformis</a:t>
            </a:r>
            <a:r>
              <a:rPr lang="hu-HU" sz="2000" cap="all" dirty="0" smtClean="0">
                <a:solidFill>
                  <a:srgbClr val="003300"/>
                </a:solidFill>
                <a:latin typeface="Calibri" pitchFamily="34" charset="0"/>
              </a:rPr>
              <a:t> </a:t>
            </a:r>
            <a:endParaRPr lang="hu-HU" sz="2000" i="1" cap="all" dirty="0" smtClean="0">
              <a:solidFill>
                <a:srgbClr val="003300"/>
              </a:solidFill>
              <a:latin typeface="Calibri" pitchFamily="34" charset="0"/>
            </a:endParaRPr>
          </a:p>
          <a:p>
            <a:pPr lvl="0" eaLnBrk="0" hangingPunct="0"/>
            <a:r>
              <a:rPr lang="hu-HU" sz="2000" i="1" dirty="0" err="1" smtClean="0">
                <a:solidFill>
                  <a:srgbClr val="003300"/>
                </a:solidFill>
                <a:latin typeface="Calibri" pitchFamily="34" charset="0"/>
              </a:rPr>
              <a:t>Plica</a:t>
            </a:r>
            <a:r>
              <a:rPr lang="hu-HU" sz="2000" i="1" dirty="0" smtClean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sz="2000" i="1" dirty="0" err="1" smtClean="0">
                <a:solidFill>
                  <a:srgbClr val="003300"/>
                </a:solidFill>
                <a:latin typeface="Calibri" pitchFamily="34" charset="0"/>
              </a:rPr>
              <a:t>nervi</a:t>
            </a:r>
            <a:r>
              <a:rPr lang="hu-HU" sz="2000" i="1" dirty="0" smtClean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sz="2000" i="1" dirty="0" err="1" smtClean="0">
                <a:solidFill>
                  <a:srgbClr val="003300"/>
                </a:solidFill>
                <a:latin typeface="Calibri" pitchFamily="34" charset="0"/>
              </a:rPr>
              <a:t>laryngei</a:t>
            </a:r>
            <a:endParaRPr lang="hu-HU" sz="2000" i="1" dirty="0" smtClean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4067944" y="4725144"/>
            <a:ext cx="4464496" cy="1169551"/>
          </a:xfrm>
          <a:prstGeom prst="rect">
            <a:avLst/>
          </a:prstGeom>
          <a:ln w="28575">
            <a:solidFill>
              <a:srgbClr val="003300"/>
            </a:solidFill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hu-HU" sz="1400" cap="all" dirty="0" smtClean="0">
                <a:solidFill>
                  <a:srgbClr val="003300"/>
                </a:solidFill>
                <a:latin typeface="Calibri" pitchFamily="34" charset="0"/>
              </a:rPr>
              <a:t>    </a:t>
            </a:r>
            <a:r>
              <a:rPr lang="hu-HU" sz="1400" cap="all" dirty="0" smtClean="0">
                <a:solidFill>
                  <a:srgbClr val="FF0000"/>
                </a:solidFill>
                <a:latin typeface="Calibri" pitchFamily="34" charset="0"/>
              </a:rPr>
              <a:t>3.   </a:t>
            </a:r>
            <a:r>
              <a:rPr lang="hu-HU" sz="1400" cap="all" dirty="0" err="1" smtClean="0">
                <a:solidFill>
                  <a:srgbClr val="003300"/>
                </a:solidFill>
                <a:latin typeface="Calibri" pitchFamily="34" charset="0"/>
              </a:rPr>
              <a:t>Aditus</a:t>
            </a:r>
            <a:r>
              <a:rPr lang="hu-HU" sz="1400" cap="all" dirty="0" smtClean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sz="1400" cap="all" dirty="0" err="1" smtClean="0">
                <a:solidFill>
                  <a:srgbClr val="003300"/>
                </a:solidFill>
                <a:latin typeface="Calibri" pitchFamily="34" charset="0"/>
              </a:rPr>
              <a:t>laryngis</a:t>
            </a:r>
            <a:endParaRPr lang="hu-HU" sz="1400" cap="all" dirty="0" smtClean="0">
              <a:solidFill>
                <a:srgbClr val="003300"/>
              </a:solidFill>
              <a:latin typeface="Calibri" pitchFamily="34" charset="0"/>
            </a:endParaRPr>
          </a:p>
          <a:p>
            <a:pPr lvl="0" eaLnBrk="0" hangingPunct="0"/>
            <a:r>
              <a:rPr lang="hu-HU" sz="1400" i="1" dirty="0" smtClean="0">
                <a:solidFill>
                  <a:srgbClr val="003300"/>
                </a:solidFill>
                <a:latin typeface="Calibri" pitchFamily="34" charset="0"/>
              </a:rPr>
              <a:t>     </a:t>
            </a:r>
            <a:r>
              <a:rPr lang="hu-HU" sz="1400" i="1" dirty="0" err="1" smtClean="0">
                <a:solidFill>
                  <a:srgbClr val="003300"/>
                </a:solidFill>
                <a:latin typeface="Calibri" pitchFamily="34" charset="0"/>
              </a:rPr>
              <a:t>Plicae</a:t>
            </a:r>
            <a:r>
              <a:rPr lang="hu-HU" sz="1400" i="1" dirty="0" smtClean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sz="1400" i="1" dirty="0" err="1" smtClean="0">
                <a:solidFill>
                  <a:srgbClr val="003300"/>
                </a:solidFill>
                <a:latin typeface="Calibri" pitchFamily="34" charset="0"/>
              </a:rPr>
              <a:t>aryepiglotticae</a:t>
            </a:r>
            <a:endParaRPr lang="hu-HU" sz="1400" i="1" dirty="0" smtClean="0">
              <a:solidFill>
                <a:srgbClr val="003300"/>
              </a:solidFill>
              <a:latin typeface="Calibri" pitchFamily="34" charset="0"/>
            </a:endParaRPr>
          </a:p>
          <a:p>
            <a:pPr lvl="0" eaLnBrk="0" hangingPunct="0"/>
            <a:r>
              <a:rPr lang="hu-HU" sz="1400" i="1" dirty="0" smtClean="0">
                <a:solidFill>
                  <a:srgbClr val="003300"/>
                </a:solidFill>
                <a:latin typeface="Calibri" pitchFamily="34" charset="0"/>
              </a:rPr>
              <a:t>     </a:t>
            </a:r>
            <a:r>
              <a:rPr lang="hu-HU" sz="1400" i="1" dirty="0" err="1" smtClean="0">
                <a:solidFill>
                  <a:srgbClr val="003300"/>
                </a:solidFill>
                <a:latin typeface="Calibri" pitchFamily="34" charset="0"/>
              </a:rPr>
              <a:t>Tuberculum</a:t>
            </a:r>
            <a:r>
              <a:rPr lang="hu-HU" sz="1400" i="1" dirty="0" smtClean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sz="1400" i="1" dirty="0" err="1" smtClean="0">
                <a:solidFill>
                  <a:srgbClr val="003300"/>
                </a:solidFill>
                <a:latin typeface="Calibri" pitchFamily="34" charset="0"/>
              </a:rPr>
              <a:t>cuneiforme</a:t>
            </a:r>
            <a:r>
              <a:rPr lang="hu-HU" sz="1400" i="1" dirty="0" smtClean="0">
                <a:solidFill>
                  <a:srgbClr val="003300"/>
                </a:solidFill>
                <a:latin typeface="Calibri" pitchFamily="34" charset="0"/>
              </a:rPr>
              <a:t> (</a:t>
            </a:r>
            <a:r>
              <a:rPr lang="hu-HU" sz="1400" i="1" dirty="0" err="1" smtClean="0">
                <a:solidFill>
                  <a:srgbClr val="003300"/>
                </a:solidFill>
                <a:latin typeface="Calibri" pitchFamily="34" charset="0"/>
              </a:rPr>
              <a:t>Wrisberg</a:t>
            </a:r>
            <a:r>
              <a:rPr lang="hu-HU" sz="1400" i="1" dirty="0" smtClean="0">
                <a:solidFill>
                  <a:srgbClr val="003300"/>
                </a:solidFill>
                <a:latin typeface="Calibri" pitchFamily="34" charset="0"/>
              </a:rPr>
              <a:t>)</a:t>
            </a:r>
          </a:p>
          <a:p>
            <a:pPr lvl="0" eaLnBrk="0" hangingPunct="0"/>
            <a:r>
              <a:rPr lang="hu-HU" sz="1400" i="1" dirty="0" smtClean="0">
                <a:solidFill>
                  <a:srgbClr val="003300"/>
                </a:solidFill>
                <a:latin typeface="Calibri" pitchFamily="34" charset="0"/>
              </a:rPr>
              <a:t>     </a:t>
            </a:r>
            <a:r>
              <a:rPr lang="hu-HU" sz="1400" i="1" dirty="0" err="1" smtClean="0">
                <a:solidFill>
                  <a:srgbClr val="003300"/>
                </a:solidFill>
                <a:latin typeface="Calibri" pitchFamily="34" charset="0"/>
              </a:rPr>
              <a:t>Tuberculum</a:t>
            </a:r>
            <a:r>
              <a:rPr lang="hu-HU" sz="1400" i="1" dirty="0" smtClean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sz="1400" i="1" dirty="0" err="1" smtClean="0">
                <a:solidFill>
                  <a:srgbClr val="003300"/>
                </a:solidFill>
                <a:latin typeface="Calibri" pitchFamily="34" charset="0"/>
              </a:rPr>
              <a:t>corniculatum</a:t>
            </a:r>
            <a:r>
              <a:rPr lang="hu-HU" sz="1400" i="1" dirty="0" smtClean="0">
                <a:solidFill>
                  <a:srgbClr val="003300"/>
                </a:solidFill>
                <a:latin typeface="Calibri" pitchFamily="34" charset="0"/>
              </a:rPr>
              <a:t> (</a:t>
            </a:r>
            <a:r>
              <a:rPr lang="hu-HU" sz="1400" i="1" dirty="0" err="1" smtClean="0">
                <a:solidFill>
                  <a:srgbClr val="003300"/>
                </a:solidFill>
                <a:latin typeface="Calibri" pitchFamily="34" charset="0"/>
              </a:rPr>
              <a:t>Santorinus</a:t>
            </a:r>
            <a:r>
              <a:rPr lang="hu-HU" sz="1400" i="1" dirty="0" smtClean="0">
                <a:solidFill>
                  <a:srgbClr val="003300"/>
                </a:solidFill>
                <a:latin typeface="Calibri" pitchFamily="34" charset="0"/>
              </a:rPr>
              <a:t>)</a:t>
            </a:r>
          </a:p>
          <a:p>
            <a:pPr lvl="0" eaLnBrk="0" hangingPunct="0"/>
            <a:r>
              <a:rPr lang="hu-HU" sz="1400" i="1" dirty="0" smtClean="0">
                <a:solidFill>
                  <a:srgbClr val="003300"/>
                </a:solidFill>
                <a:latin typeface="Calibri" pitchFamily="34" charset="0"/>
              </a:rPr>
              <a:t>     </a:t>
            </a:r>
            <a:r>
              <a:rPr lang="hu-HU" sz="1400" i="1" dirty="0" err="1" smtClean="0">
                <a:solidFill>
                  <a:srgbClr val="003300"/>
                </a:solidFill>
                <a:latin typeface="Calibri" pitchFamily="34" charset="0"/>
              </a:rPr>
              <a:t>Incisura</a:t>
            </a:r>
            <a:r>
              <a:rPr lang="hu-HU" sz="1400" i="1" dirty="0" smtClean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sz="1400" i="1" dirty="0" err="1" smtClean="0">
                <a:solidFill>
                  <a:srgbClr val="003300"/>
                </a:solidFill>
                <a:latin typeface="Calibri" pitchFamily="34" charset="0"/>
              </a:rPr>
              <a:t>interarytenoidea</a:t>
            </a:r>
            <a:endParaRPr lang="hu-HU" sz="1400" i="1" dirty="0" smtClean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00050" y="5133975"/>
            <a:ext cx="33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1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81025" y="5350907"/>
            <a:ext cx="33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2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28650" y="5605939"/>
            <a:ext cx="43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3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676525" y="5653564"/>
            <a:ext cx="28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4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105150" y="5029200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4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886075" y="5350907"/>
            <a:ext cx="23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5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1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aditus laryng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8" y="0"/>
            <a:ext cx="6357937" cy="6858000"/>
          </a:xfrm>
          <a:prstGeom prst="rect">
            <a:avLst/>
          </a:prstGeom>
          <a:noFill/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024563" y="1981200"/>
            <a:ext cx="2097087" cy="707886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000" dirty="0" err="1">
                <a:latin typeface="Calibri" pitchFamily="34" charset="0"/>
              </a:rPr>
              <a:t>p</a:t>
            </a:r>
            <a:r>
              <a:rPr lang="hu-HU" sz="2000" dirty="0" err="1" smtClean="0">
                <a:latin typeface="Calibri" pitchFamily="34" charset="0"/>
              </a:rPr>
              <a:t>lica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hu-HU" sz="2000" dirty="0">
                <a:latin typeface="Calibri" pitchFamily="34" charset="0"/>
              </a:rPr>
              <a:t>a</a:t>
            </a:r>
            <a:r>
              <a:rPr lang="en-US" sz="2000" dirty="0" err="1">
                <a:latin typeface="Calibri" pitchFamily="34" charset="0"/>
              </a:rPr>
              <a:t>ryepiglottic</a:t>
            </a:r>
            <a:r>
              <a:rPr lang="hu-HU" sz="2000" dirty="0">
                <a:latin typeface="Calibri" pitchFamily="34" charset="0"/>
              </a:rPr>
              <a:t>a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 flipV="1">
            <a:off x="3563888" y="2147886"/>
            <a:ext cx="2430512" cy="156914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flipV="1">
            <a:off x="3491880" y="2147888"/>
            <a:ext cx="2531095" cy="192918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 flipH="1" flipV="1">
            <a:off x="3395663" y="4179888"/>
            <a:ext cx="2570162" cy="536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 flipH="1" flipV="1">
            <a:off x="3265488" y="4340225"/>
            <a:ext cx="2757487" cy="449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5936571" y="4362450"/>
            <a:ext cx="2911245" cy="707886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000">
                <a:latin typeface="Calibri" pitchFamily="34" charset="0"/>
              </a:rPr>
              <a:t>Tuberculum corniculatum </a:t>
            </a:r>
          </a:p>
          <a:p>
            <a:pPr algn="ctr"/>
            <a:r>
              <a:rPr lang="hu-HU" sz="2000">
                <a:latin typeface="Calibri" pitchFamily="34" charset="0"/>
              </a:rPr>
              <a:t>et cuneiforme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306513" y="5935663"/>
            <a:ext cx="3119437" cy="40011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latin typeface="Calibri" pitchFamily="34" charset="0"/>
              </a:rPr>
              <a:t>incisura interarytenoidea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H="1" flipV="1">
            <a:off x="3152775" y="4391025"/>
            <a:ext cx="19050" cy="14859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179512" y="3717032"/>
            <a:ext cx="1550988" cy="7016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dirty="0" err="1">
                <a:latin typeface="Calibri" pitchFamily="34" charset="0"/>
              </a:rPr>
              <a:t>recessus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err="1">
                <a:latin typeface="Calibri" pitchFamily="34" charset="0"/>
              </a:rPr>
              <a:t>piriformis</a:t>
            </a:r>
            <a:endParaRPr lang="hu-HU" sz="2000" dirty="0">
              <a:latin typeface="Calibri" pitchFamily="34" charset="0"/>
            </a:endParaRPr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 flipV="1">
            <a:off x="1481138" y="3948113"/>
            <a:ext cx="1160462" cy="1000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1493838" y="4046538"/>
            <a:ext cx="1174750" cy="176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179512" y="2060848"/>
            <a:ext cx="2123728" cy="10064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dirty="0" err="1">
                <a:latin typeface="Calibri" pitchFamily="34" charset="0"/>
              </a:rPr>
              <a:t>plica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err="1">
                <a:latin typeface="Calibri" pitchFamily="34" charset="0"/>
              </a:rPr>
              <a:t>glossoepiglottica</a:t>
            </a:r>
            <a:r>
              <a:rPr lang="hu-HU" sz="2000" dirty="0">
                <a:latin typeface="Calibri" pitchFamily="34" charset="0"/>
              </a:rPr>
              <a:t> lat.</a:t>
            </a:r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>
            <a:off x="2123729" y="2924944"/>
            <a:ext cx="504055" cy="72008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6637661" y="333375"/>
            <a:ext cx="20932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hu-HU" sz="3600" b="1" dirty="0">
                <a:solidFill>
                  <a:srgbClr val="003300"/>
                </a:solidFill>
                <a:latin typeface="Calibri" pitchFamily="34" charset="0"/>
              </a:rPr>
              <a:t>ADITUS</a:t>
            </a:r>
          </a:p>
          <a:p>
            <a:pPr algn="ctr" eaLnBrk="0" hangingPunct="0"/>
            <a:r>
              <a:rPr lang="hu-HU" sz="3600" b="1" dirty="0">
                <a:solidFill>
                  <a:srgbClr val="003300"/>
                </a:solidFill>
                <a:latin typeface="Calibri" pitchFamily="34" charset="0"/>
              </a:rPr>
              <a:t>LARYNGIS</a:t>
            </a:r>
          </a:p>
        </p:txBody>
      </p:sp>
    </p:spTree>
    <p:extLst>
      <p:ext uri="{BB962C8B-B14F-4D97-AF65-F5344CB8AC3E}">
        <p14:creationId xmlns:p14="http://schemas.microsoft.com/office/powerpoint/2010/main" val="269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gege ureg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649" y="1063402"/>
            <a:ext cx="3675433" cy="5603677"/>
          </a:xfrm>
          <a:prstGeom prst="rect">
            <a:avLst/>
          </a:prstGeom>
          <a:noFill/>
        </p:spPr>
      </p:pic>
      <p:sp>
        <p:nvSpPr>
          <p:cNvPr id="24" name="Line 4"/>
          <p:cNvSpPr>
            <a:spLocks noChangeShapeType="1"/>
          </p:cNvSpPr>
          <p:nvPr/>
        </p:nvSpPr>
        <p:spPr bwMode="auto">
          <a:xfrm>
            <a:off x="2555776" y="1772816"/>
            <a:ext cx="1655862" cy="96085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 sz="2000">
              <a:latin typeface="Calibri" pitchFamily="34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39552" y="1412776"/>
            <a:ext cx="2055813" cy="39687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rgbClr val="003300"/>
                </a:solidFill>
                <a:latin typeface="Calibri" pitchFamily="34" charset="0"/>
              </a:rPr>
              <a:t>Epiglottis</a:t>
            </a:r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 flipV="1">
            <a:off x="4700588" y="2257425"/>
            <a:ext cx="1368425" cy="619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hu-HU" sz="2000">
              <a:latin typeface="Calibri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6156176" y="1772816"/>
            <a:ext cx="2097088" cy="70167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000" dirty="0" err="1">
                <a:solidFill>
                  <a:srgbClr val="003300"/>
                </a:solidFill>
                <a:latin typeface="Calibri" pitchFamily="34" charset="0"/>
              </a:rPr>
              <a:t>Plica</a:t>
            </a:r>
            <a:r>
              <a:rPr lang="hu-HU" sz="2000" dirty="0">
                <a:solidFill>
                  <a:srgbClr val="003300"/>
                </a:solidFill>
                <a:latin typeface="Calibri" pitchFamily="34" charset="0"/>
              </a:rPr>
              <a:t> a</a:t>
            </a:r>
            <a:r>
              <a:rPr lang="en-US" sz="2000" dirty="0" err="1">
                <a:solidFill>
                  <a:srgbClr val="003300"/>
                </a:solidFill>
                <a:latin typeface="Calibri" pitchFamily="34" charset="0"/>
              </a:rPr>
              <a:t>ryepiglottic</a:t>
            </a:r>
            <a:r>
              <a:rPr lang="hu-HU" sz="2000" dirty="0">
                <a:solidFill>
                  <a:srgbClr val="003300"/>
                </a:solidFill>
                <a:latin typeface="Calibri" pitchFamily="34" charset="0"/>
              </a:rPr>
              <a:t>a</a:t>
            </a:r>
            <a:endParaRPr lang="en-US" sz="2000" dirty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4395788" y="3557588"/>
            <a:ext cx="1760537" cy="231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hu-HU" sz="2000">
              <a:latin typeface="Calibri" pitchFamily="34" charset="0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6140450" y="3598863"/>
            <a:ext cx="2438400" cy="4001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003300"/>
                </a:solidFill>
                <a:latin typeface="Calibri" pitchFamily="34" charset="0"/>
              </a:rPr>
              <a:t>Vestibulum</a:t>
            </a:r>
            <a:r>
              <a:rPr lang="hu-HU" sz="2000">
                <a:solidFill>
                  <a:srgbClr val="003300"/>
                </a:solidFill>
                <a:latin typeface="Calibri" pitchFamily="34" charset="0"/>
              </a:rPr>
              <a:t> laryngis</a:t>
            </a:r>
            <a:endParaRPr lang="en-US" sz="200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4224338" y="4105275"/>
            <a:ext cx="1931987" cy="260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hu-HU" sz="2000">
              <a:latin typeface="Calibri" pitchFamily="34" charset="0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6084168" y="4221088"/>
            <a:ext cx="2438400" cy="4001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dirty="0" err="1">
                <a:solidFill>
                  <a:srgbClr val="003300"/>
                </a:solidFill>
                <a:latin typeface="Calibri" pitchFamily="34" charset="0"/>
              </a:rPr>
              <a:t>Ventriculus</a:t>
            </a:r>
            <a:r>
              <a:rPr lang="hu-HU" sz="2000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sz="2000" dirty="0" err="1">
                <a:solidFill>
                  <a:srgbClr val="003300"/>
                </a:solidFill>
                <a:latin typeface="Calibri" pitchFamily="34" charset="0"/>
              </a:rPr>
              <a:t>laryngis</a:t>
            </a:r>
            <a:endParaRPr lang="en-US" sz="2000" dirty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4500563" y="4724400"/>
            <a:ext cx="1655762" cy="217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hu-HU" sz="2000">
              <a:latin typeface="Calibri" pitchFamily="34" charset="0"/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6084168" y="4797152"/>
            <a:ext cx="2411412" cy="4001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000" dirty="0" err="1">
                <a:solidFill>
                  <a:srgbClr val="003300"/>
                </a:solidFill>
                <a:latin typeface="Calibri" pitchFamily="34" charset="0"/>
              </a:rPr>
              <a:t>Cavum</a:t>
            </a:r>
            <a:r>
              <a:rPr lang="hu-HU" sz="2000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sz="2000" dirty="0" err="1">
                <a:solidFill>
                  <a:srgbClr val="003300"/>
                </a:solidFill>
                <a:latin typeface="Calibri" pitchFamily="34" charset="0"/>
              </a:rPr>
              <a:t>subglotticum</a:t>
            </a:r>
            <a:endParaRPr lang="en-US" sz="2000" dirty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34" name="Line 14"/>
          <p:cNvSpPr>
            <a:spLocks noChangeShapeType="1"/>
          </p:cNvSpPr>
          <p:nvPr/>
        </p:nvSpPr>
        <p:spPr bwMode="auto">
          <a:xfrm>
            <a:off x="2236788" y="3730625"/>
            <a:ext cx="1903412" cy="315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 sz="2000">
              <a:latin typeface="Calibri" pitchFamily="34" charset="0"/>
            </a:endParaRP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190500" y="3530600"/>
            <a:ext cx="2087563" cy="4001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000" dirty="0" err="1">
                <a:solidFill>
                  <a:srgbClr val="003300"/>
                </a:solidFill>
                <a:latin typeface="Calibri" pitchFamily="34" charset="0"/>
              </a:rPr>
              <a:t>Plica</a:t>
            </a:r>
            <a:r>
              <a:rPr lang="hu-HU" sz="2000" dirty="0">
                <a:solidFill>
                  <a:srgbClr val="003300"/>
                </a:solidFill>
                <a:latin typeface="Calibri" pitchFamily="34" charset="0"/>
              </a:rPr>
              <a:t> v</a:t>
            </a:r>
            <a:r>
              <a:rPr lang="en-US" sz="2000" dirty="0" err="1">
                <a:solidFill>
                  <a:srgbClr val="003300"/>
                </a:solidFill>
                <a:latin typeface="Calibri" pitchFamily="34" charset="0"/>
              </a:rPr>
              <a:t>estibular</a:t>
            </a:r>
            <a:r>
              <a:rPr lang="hu-HU" sz="2000" dirty="0">
                <a:solidFill>
                  <a:srgbClr val="003300"/>
                </a:solidFill>
                <a:latin typeface="Calibri" pitchFamily="34" charset="0"/>
              </a:rPr>
              <a:t>is</a:t>
            </a:r>
            <a:endParaRPr lang="en-US" sz="2000" dirty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36" name="Line 16"/>
          <p:cNvSpPr>
            <a:spLocks noChangeShapeType="1"/>
          </p:cNvSpPr>
          <p:nvPr/>
        </p:nvSpPr>
        <p:spPr bwMode="auto">
          <a:xfrm flipV="1">
            <a:off x="2339975" y="4175125"/>
            <a:ext cx="1681163" cy="9096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 sz="2000">
              <a:latin typeface="Calibri" pitchFamily="34" charset="0"/>
            </a:endParaRP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467544" y="4869160"/>
            <a:ext cx="1882403" cy="39687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sz="2000" dirty="0" err="1">
                <a:solidFill>
                  <a:srgbClr val="003300"/>
                </a:solidFill>
                <a:latin typeface="Calibri" pitchFamily="34" charset="0"/>
              </a:rPr>
              <a:t>Plica</a:t>
            </a:r>
            <a:r>
              <a:rPr lang="hu-HU" sz="2000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sz="2000" dirty="0" err="1">
                <a:solidFill>
                  <a:srgbClr val="003300"/>
                </a:solidFill>
                <a:latin typeface="Calibri" pitchFamily="34" charset="0"/>
              </a:rPr>
              <a:t>vocalis</a:t>
            </a:r>
            <a:endParaRPr lang="en-US" sz="2000" dirty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5965146" y="2676525"/>
            <a:ext cx="2911245" cy="707886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000">
                <a:solidFill>
                  <a:srgbClr val="003300"/>
                </a:solidFill>
                <a:latin typeface="Calibri" pitchFamily="34" charset="0"/>
              </a:rPr>
              <a:t>Tuberculum corniculatum </a:t>
            </a:r>
          </a:p>
          <a:p>
            <a:pPr algn="ctr"/>
            <a:r>
              <a:rPr lang="hu-HU" sz="2000">
                <a:solidFill>
                  <a:srgbClr val="003300"/>
                </a:solidFill>
                <a:latin typeface="Calibri" pitchFamily="34" charset="0"/>
              </a:rPr>
              <a:t>et cuneiforme</a:t>
            </a:r>
          </a:p>
        </p:txBody>
      </p:sp>
      <p:sp>
        <p:nvSpPr>
          <p:cNvPr id="39" name="Line 19"/>
          <p:cNvSpPr>
            <a:spLocks noChangeShapeType="1"/>
          </p:cNvSpPr>
          <p:nvPr/>
        </p:nvSpPr>
        <p:spPr bwMode="auto">
          <a:xfrm flipH="1">
            <a:off x="4949825" y="2989263"/>
            <a:ext cx="1016000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 sz="2000">
              <a:latin typeface="Calibri" pitchFamily="34" charset="0"/>
            </a:endParaRPr>
          </a:p>
        </p:txBody>
      </p:sp>
      <p:sp>
        <p:nvSpPr>
          <p:cNvPr id="40" name="Line 20"/>
          <p:cNvSpPr>
            <a:spLocks noChangeShapeType="1"/>
          </p:cNvSpPr>
          <p:nvPr/>
        </p:nvSpPr>
        <p:spPr bwMode="auto">
          <a:xfrm flipH="1">
            <a:off x="5122863" y="2989263"/>
            <a:ext cx="842962" cy="566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 sz="2000">
              <a:latin typeface="Calibri" pitchFamily="34" charset="0"/>
            </a:endParaRP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1619672" y="5661248"/>
            <a:ext cx="1419748" cy="707886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hu-HU" sz="2000" dirty="0" err="1">
                <a:solidFill>
                  <a:srgbClr val="003300"/>
                </a:solidFill>
                <a:latin typeface="Calibri" pitchFamily="34" charset="0"/>
              </a:rPr>
              <a:t>Membrana</a:t>
            </a:r>
            <a:r>
              <a:rPr lang="hu-HU" sz="2000" dirty="0">
                <a:solidFill>
                  <a:srgbClr val="003300"/>
                </a:solidFill>
                <a:latin typeface="Calibri" pitchFamily="34" charset="0"/>
              </a:rPr>
              <a:t> </a:t>
            </a:r>
          </a:p>
          <a:p>
            <a:pPr algn="ctr" eaLnBrk="0" hangingPunct="0"/>
            <a:r>
              <a:rPr lang="hu-HU" sz="2000" dirty="0" err="1">
                <a:solidFill>
                  <a:srgbClr val="003300"/>
                </a:solidFill>
                <a:latin typeface="Calibri" pitchFamily="34" charset="0"/>
              </a:rPr>
              <a:t>triangularis</a:t>
            </a:r>
            <a:endParaRPr lang="hu-HU" sz="2000" dirty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467544" y="2420888"/>
            <a:ext cx="1728192" cy="707886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hu-HU" sz="2000" dirty="0" err="1">
                <a:solidFill>
                  <a:srgbClr val="003300"/>
                </a:solidFill>
                <a:latin typeface="Calibri" pitchFamily="34" charset="0"/>
              </a:rPr>
              <a:t>Membrana</a:t>
            </a:r>
            <a:r>
              <a:rPr lang="hu-HU" sz="2000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sz="2000" dirty="0" err="1" smtClean="0">
                <a:solidFill>
                  <a:srgbClr val="003300"/>
                </a:solidFill>
                <a:latin typeface="Calibri" pitchFamily="34" charset="0"/>
              </a:rPr>
              <a:t>quadrangularis</a:t>
            </a:r>
            <a:endParaRPr lang="hu-HU" sz="2000" dirty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44" name="Szabadkézi sokszög 43"/>
          <p:cNvSpPr/>
          <p:nvPr/>
        </p:nvSpPr>
        <p:spPr>
          <a:xfrm>
            <a:off x="3634282" y="1654708"/>
            <a:ext cx="1585418" cy="2436804"/>
          </a:xfrm>
          <a:custGeom>
            <a:avLst/>
            <a:gdLst>
              <a:gd name="connsiteX0" fmla="*/ 1042493 w 1585418"/>
              <a:gd name="connsiteY0" fmla="*/ 88367 h 2436804"/>
              <a:gd name="connsiteX1" fmla="*/ 1090118 w 1585418"/>
              <a:gd name="connsiteY1" fmla="*/ 145517 h 2436804"/>
              <a:gd name="connsiteX2" fmla="*/ 1118693 w 1585418"/>
              <a:gd name="connsiteY2" fmla="*/ 240767 h 2436804"/>
              <a:gd name="connsiteX3" fmla="*/ 1137743 w 1585418"/>
              <a:gd name="connsiteY3" fmla="*/ 336017 h 2436804"/>
              <a:gd name="connsiteX4" fmla="*/ 1147268 w 1585418"/>
              <a:gd name="connsiteY4" fmla="*/ 402692 h 2436804"/>
              <a:gd name="connsiteX5" fmla="*/ 1166318 w 1585418"/>
              <a:gd name="connsiteY5" fmla="*/ 545567 h 2436804"/>
              <a:gd name="connsiteX6" fmla="*/ 1166318 w 1585418"/>
              <a:gd name="connsiteY6" fmla="*/ 1145642 h 2436804"/>
              <a:gd name="connsiteX7" fmla="*/ 1147268 w 1585418"/>
              <a:gd name="connsiteY7" fmla="*/ 1202792 h 2436804"/>
              <a:gd name="connsiteX8" fmla="*/ 1156793 w 1585418"/>
              <a:gd name="connsiteY8" fmla="*/ 1402817 h 2436804"/>
              <a:gd name="connsiteX9" fmla="*/ 1194893 w 1585418"/>
              <a:gd name="connsiteY9" fmla="*/ 1488542 h 2436804"/>
              <a:gd name="connsiteX10" fmla="*/ 1223468 w 1585418"/>
              <a:gd name="connsiteY10" fmla="*/ 1517117 h 2436804"/>
              <a:gd name="connsiteX11" fmla="*/ 1271093 w 1585418"/>
              <a:gd name="connsiteY11" fmla="*/ 1564742 h 2436804"/>
              <a:gd name="connsiteX12" fmla="*/ 1309193 w 1585418"/>
              <a:gd name="connsiteY12" fmla="*/ 1621892 h 2436804"/>
              <a:gd name="connsiteX13" fmla="*/ 1328243 w 1585418"/>
              <a:gd name="connsiteY13" fmla="*/ 1650467 h 2436804"/>
              <a:gd name="connsiteX14" fmla="*/ 1375868 w 1585418"/>
              <a:gd name="connsiteY14" fmla="*/ 1707617 h 2436804"/>
              <a:gd name="connsiteX15" fmla="*/ 1404443 w 1585418"/>
              <a:gd name="connsiteY15" fmla="*/ 1736192 h 2436804"/>
              <a:gd name="connsiteX16" fmla="*/ 1423493 w 1585418"/>
              <a:gd name="connsiteY16" fmla="*/ 1764767 h 2436804"/>
              <a:gd name="connsiteX17" fmla="*/ 1509218 w 1585418"/>
              <a:gd name="connsiteY17" fmla="*/ 1821917 h 2436804"/>
              <a:gd name="connsiteX18" fmla="*/ 1537793 w 1585418"/>
              <a:gd name="connsiteY18" fmla="*/ 1840967 h 2436804"/>
              <a:gd name="connsiteX19" fmla="*/ 1556843 w 1585418"/>
              <a:gd name="connsiteY19" fmla="*/ 1869542 h 2436804"/>
              <a:gd name="connsiteX20" fmla="*/ 1585418 w 1585418"/>
              <a:gd name="connsiteY20" fmla="*/ 1898117 h 2436804"/>
              <a:gd name="connsiteX21" fmla="*/ 1556843 w 1585418"/>
              <a:gd name="connsiteY21" fmla="*/ 1907642 h 2436804"/>
              <a:gd name="connsiteX22" fmla="*/ 1499693 w 1585418"/>
              <a:gd name="connsiteY22" fmla="*/ 1898117 h 2436804"/>
              <a:gd name="connsiteX23" fmla="*/ 1490168 w 1585418"/>
              <a:gd name="connsiteY23" fmla="*/ 1926692 h 2436804"/>
              <a:gd name="connsiteX24" fmla="*/ 1433018 w 1585418"/>
              <a:gd name="connsiteY24" fmla="*/ 1945742 h 2436804"/>
              <a:gd name="connsiteX25" fmla="*/ 1413968 w 1585418"/>
              <a:gd name="connsiteY25" fmla="*/ 1974317 h 2436804"/>
              <a:gd name="connsiteX26" fmla="*/ 1356818 w 1585418"/>
              <a:gd name="connsiteY26" fmla="*/ 2012417 h 2436804"/>
              <a:gd name="connsiteX27" fmla="*/ 1347293 w 1585418"/>
              <a:gd name="connsiteY27" fmla="*/ 2040992 h 2436804"/>
              <a:gd name="connsiteX28" fmla="*/ 1309193 w 1585418"/>
              <a:gd name="connsiteY28" fmla="*/ 2098142 h 2436804"/>
              <a:gd name="connsiteX29" fmla="*/ 1290143 w 1585418"/>
              <a:gd name="connsiteY29" fmla="*/ 2126717 h 2436804"/>
              <a:gd name="connsiteX30" fmla="*/ 1261568 w 1585418"/>
              <a:gd name="connsiteY30" fmla="*/ 2155292 h 2436804"/>
              <a:gd name="connsiteX31" fmla="*/ 1242518 w 1585418"/>
              <a:gd name="connsiteY31" fmla="*/ 2212442 h 2436804"/>
              <a:gd name="connsiteX32" fmla="*/ 1223468 w 1585418"/>
              <a:gd name="connsiteY32" fmla="*/ 2241017 h 2436804"/>
              <a:gd name="connsiteX33" fmla="*/ 1204418 w 1585418"/>
              <a:gd name="connsiteY33" fmla="*/ 2298167 h 2436804"/>
              <a:gd name="connsiteX34" fmla="*/ 1194893 w 1585418"/>
              <a:gd name="connsiteY34" fmla="*/ 2326742 h 2436804"/>
              <a:gd name="connsiteX35" fmla="*/ 1185368 w 1585418"/>
              <a:gd name="connsiteY35" fmla="*/ 2355317 h 2436804"/>
              <a:gd name="connsiteX36" fmla="*/ 1156793 w 1585418"/>
              <a:gd name="connsiteY36" fmla="*/ 2364842 h 2436804"/>
              <a:gd name="connsiteX37" fmla="*/ 1061543 w 1585418"/>
              <a:gd name="connsiteY37" fmla="*/ 2355317 h 2436804"/>
              <a:gd name="connsiteX38" fmla="*/ 1023443 w 1585418"/>
              <a:gd name="connsiteY38" fmla="*/ 2345792 h 2436804"/>
              <a:gd name="connsiteX39" fmla="*/ 871043 w 1585418"/>
              <a:gd name="connsiteY39" fmla="*/ 2355317 h 2436804"/>
              <a:gd name="connsiteX40" fmla="*/ 613868 w 1585418"/>
              <a:gd name="connsiteY40" fmla="*/ 2374367 h 2436804"/>
              <a:gd name="connsiteX41" fmla="*/ 528143 w 1585418"/>
              <a:gd name="connsiteY41" fmla="*/ 2383892 h 2436804"/>
              <a:gd name="connsiteX42" fmla="*/ 70943 w 1585418"/>
              <a:gd name="connsiteY42" fmla="*/ 2383892 h 2436804"/>
              <a:gd name="connsiteX43" fmla="*/ 13793 w 1585418"/>
              <a:gd name="connsiteY43" fmla="*/ 2345792 h 2436804"/>
              <a:gd name="connsiteX44" fmla="*/ 13793 w 1585418"/>
              <a:gd name="connsiteY44" fmla="*/ 2269592 h 2436804"/>
              <a:gd name="connsiteX45" fmla="*/ 32843 w 1585418"/>
              <a:gd name="connsiteY45" fmla="*/ 2212442 h 2436804"/>
              <a:gd name="connsiteX46" fmla="*/ 51893 w 1585418"/>
              <a:gd name="connsiteY46" fmla="*/ 2050517 h 2436804"/>
              <a:gd name="connsiteX47" fmla="*/ 61418 w 1585418"/>
              <a:gd name="connsiteY47" fmla="*/ 2021942 h 2436804"/>
              <a:gd name="connsiteX48" fmla="*/ 99518 w 1585418"/>
              <a:gd name="connsiteY48" fmla="*/ 1964792 h 2436804"/>
              <a:gd name="connsiteX49" fmla="*/ 118568 w 1585418"/>
              <a:gd name="connsiteY49" fmla="*/ 1936217 h 2436804"/>
              <a:gd name="connsiteX50" fmla="*/ 156668 w 1585418"/>
              <a:gd name="connsiteY50" fmla="*/ 1879067 h 2436804"/>
              <a:gd name="connsiteX51" fmla="*/ 175718 w 1585418"/>
              <a:gd name="connsiteY51" fmla="*/ 1850492 h 2436804"/>
              <a:gd name="connsiteX52" fmla="*/ 204293 w 1585418"/>
              <a:gd name="connsiteY52" fmla="*/ 1821917 h 2436804"/>
              <a:gd name="connsiteX53" fmla="*/ 232868 w 1585418"/>
              <a:gd name="connsiteY53" fmla="*/ 1764767 h 2436804"/>
              <a:gd name="connsiteX54" fmla="*/ 261443 w 1585418"/>
              <a:gd name="connsiteY54" fmla="*/ 1736192 h 2436804"/>
              <a:gd name="connsiteX55" fmla="*/ 309068 w 1585418"/>
              <a:gd name="connsiteY55" fmla="*/ 1688567 h 2436804"/>
              <a:gd name="connsiteX56" fmla="*/ 347168 w 1585418"/>
              <a:gd name="connsiteY56" fmla="*/ 1640942 h 2436804"/>
              <a:gd name="connsiteX57" fmla="*/ 385268 w 1585418"/>
              <a:gd name="connsiteY57" fmla="*/ 1583792 h 2436804"/>
              <a:gd name="connsiteX58" fmla="*/ 442418 w 1585418"/>
              <a:gd name="connsiteY58" fmla="*/ 1555217 h 2436804"/>
              <a:gd name="connsiteX59" fmla="*/ 461468 w 1585418"/>
              <a:gd name="connsiteY59" fmla="*/ 1526642 h 2436804"/>
              <a:gd name="connsiteX60" fmla="*/ 490043 w 1585418"/>
              <a:gd name="connsiteY60" fmla="*/ 1517117 h 2436804"/>
              <a:gd name="connsiteX61" fmla="*/ 528143 w 1585418"/>
              <a:gd name="connsiteY61" fmla="*/ 1459967 h 2436804"/>
              <a:gd name="connsiteX62" fmla="*/ 585293 w 1585418"/>
              <a:gd name="connsiteY62" fmla="*/ 1421867 h 2436804"/>
              <a:gd name="connsiteX63" fmla="*/ 613868 w 1585418"/>
              <a:gd name="connsiteY63" fmla="*/ 1364717 h 2436804"/>
              <a:gd name="connsiteX64" fmla="*/ 642443 w 1585418"/>
              <a:gd name="connsiteY64" fmla="*/ 1345667 h 2436804"/>
              <a:gd name="connsiteX65" fmla="*/ 680543 w 1585418"/>
              <a:gd name="connsiteY65" fmla="*/ 1288517 h 2436804"/>
              <a:gd name="connsiteX66" fmla="*/ 718643 w 1585418"/>
              <a:gd name="connsiteY66" fmla="*/ 1231367 h 2436804"/>
              <a:gd name="connsiteX67" fmla="*/ 747218 w 1585418"/>
              <a:gd name="connsiteY67" fmla="*/ 1202792 h 2436804"/>
              <a:gd name="connsiteX68" fmla="*/ 766268 w 1585418"/>
              <a:gd name="connsiteY68" fmla="*/ 1174217 h 2436804"/>
              <a:gd name="connsiteX69" fmla="*/ 851993 w 1585418"/>
              <a:gd name="connsiteY69" fmla="*/ 1107542 h 2436804"/>
              <a:gd name="connsiteX70" fmla="*/ 871043 w 1585418"/>
              <a:gd name="connsiteY70" fmla="*/ 1078967 h 2436804"/>
              <a:gd name="connsiteX71" fmla="*/ 880568 w 1585418"/>
              <a:gd name="connsiteY71" fmla="*/ 1050392 h 2436804"/>
              <a:gd name="connsiteX72" fmla="*/ 909143 w 1585418"/>
              <a:gd name="connsiteY72" fmla="*/ 1031342 h 2436804"/>
              <a:gd name="connsiteX73" fmla="*/ 937718 w 1585418"/>
              <a:gd name="connsiteY73" fmla="*/ 974192 h 2436804"/>
              <a:gd name="connsiteX74" fmla="*/ 956768 w 1585418"/>
              <a:gd name="connsiteY74" fmla="*/ 917042 h 2436804"/>
              <a:gd name="connsiteX75" fmla="*/ 966293 w 1585418"/>
              <a:gd name="connsiteY75" fmla="*/ 888467 h 2436804"/>
              <a:gd name="connsiteX76" fmla="*/ 1004393 w 1585418"/>
              <a:gd name="connsiteY76" fmla="*/ 774167 h 2436804"/>
              <a:gd name="connsiteX77" fmla="*/ 1013918 w 1585418"/>
              <a:gd name="connsiteY77" fmla="*/ 745592 h 2436804"/>
              <a:gd name="connsiteX78" fmla="*/ 1023443 w 1585418"/>
              <a:gd name="connsiteY78" fmla="*/ 717017 h 2436804"/>
              <a:gd name="connsiteX79" fmla="*/ 1042493 w 1585418"/>
              <a:gd name="connsiteY79" fmla="*/ 688442 h 2436804"/>
              <a:gd name="connsiteX80" fmla="*/ 1052018 w 1585418"/>
              <a:gd name="connsiteY80" fmla="*/ 650342 h 2436804"/>
              <a:gd name="connsiteX81" fmla="*/ 1071068 w 1585418"/>
              <a:gd name="connsiteY81" fmla="*/ 593192 h 2436804"/>
              <a:gd name="connsiteX82" fmla="*/ 1090118 w 1585418"/>
              <a:gd name="connsiteY82" fmla="*/ 536042 h 2436804"/>
              <a:gd name="connsiteX83" fmla="*/ 1099643 w 1585418"/>
              <a:gd name="connsiteY83" fmla="*/ 507467 h 2436804"/>
              <a:gd name="connsiteX84" fmla="*/ 1109168 w 1585418"/>
              <a:gd name="connsiteY84" fmla="*/ 478892 h 2436804"/>
              <a:gd name="connsiteX85" fmla="*/ 1099643 w 1585418"/>
              <a:gd name="connsiteY85" fmla="*/ 364592 h 2436804"/>
              <a:gd name="connsiteX86" fmla="*/ 1090118 w 1585418"/>
              <a:gd name="connsiteY86" fmla="*/ 336017 h 2436804"/>
              <a:gd name="connsiteX87" fmla="*/ 1080593 w 1585418"/>
              <a:gd name="connsiteY87" fmla="*/ 297917 h 2436804"/>
              <a:gd name="connsiteX88" fmla="*/ 1061543 w 1585418"/>
              <a:gd name="connsiteY88" fmla="*/ 183617 h 2436804"/>
              <a:gd name="connsiteX89" fmla="*/ 1042493 w 1585418"/>
              <a:gd name="connsiteY89" fmla="*/ 126467 h 2436804"/>
              <a:gd name="connsiteX90" fmla="*/ 1032968 w 1585418"/>
              <a:gd name="connsiteY90" fmla="*/ 97892 h 2436804"/>
              <a:gd name="connsiteX91" fmla="*/ 1013918 w 1585418"/>
              <a:gd name="connsiteY91" fmla="*/ 2642 h 2436804"/>
              <a:gd name="connsiteX92" fmla="*/ 1004393 w 1585418"/>
              <a:gd name="connsiteY92" fmla="*/ 2642 h 243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85418" h="2436804">
                <a:moveTo>
                  <a:pt x="1042493" y="88367"/>
                </a:moveTo>
                <a:cubicBezTo>
                  <a:pt x="1060438" y="106312"/>
                  <a:pt x="1079509" y="121647"/>
                  <a:pt x="1090118" y="145517"/>
                </a:cubicBezTo>
                <a:cubicBezTo>
                  <a:pt x="1097765" y="162722"/>
                  <a:pt x="1114430" y="217323"/>
                  <a:pt x="1118693" y="240767"/>
                </a:cubicBezTo>
                <a:cubicBezTo>
                  <a:pt x="1136205" y="337082"/>
                  <a:pt x="1118182" y="277333"/>
                  <a:pt x="1137743" y="336017"/>
                </a:cubicBezTo>
                <a:cubicBezTo>
                  <a:pt x="1140918" y="358242"/>
                  <a:pt x="1144918" y="380365"/>
                  <a:pt x="1147268" y="402692"/>
                </a:cubicBezTo>
                <a:cubicBezTo>
                  <a:pt x="1161611" y="538950"/>
                  <a:pt x="1143657" y="477583"/>
                  <a:pt x="1166318" y="545567"/>
                </a:cubicBezTo>
                <a:cubicBezTo>
                  <a:pt x="1180311" y="797438"/>
                  <a:pt x="1185752" y="815265"/>
                  <a:pt x="1166318" y="1145642"/>
                </a:cubicBezTo>
                <a:cubicBezTo>
                  <a:pt x="1165139" y="1165688"/>
                  <a:pt x="1147268" y="1202792"/>
                  <a:pt x="1147268" y="1202792"/>
                </a:cubicBezTo>
                <a:cubicBezTo>
                  <a:pt x="1150443" y="1269467"/>
                  <a:pt x="1149422" y="1336475"/>
                  <a:pt x="1156793" y="1402817"/>
                </a:cubicBezTo>
                <a:cubicBezTo>
                  <a:pt x="1159988" y="1431571"/>
                  <a:pt x="1175807" y="1465639"/>
                  <a:pt x="1194893" y="1488542"/>
                </a:cubicBezTo>
                <a:cubicBezTo>
                  <a:pt x="1203517" y="1498890"/>
                  <a:pt x="1214844" y="1506769"/>
                  <a:pt x="1223468" y="1517117"/>
                </a:cubicBezTo>
                <a:cubicBezTo>
                  <a:pt x="1263156" y="1564742"/>
                  <a:pt x="1218706" y="1529817"/>
                  <a:pt x="1271093" y="1564742"/>
                </a:cubicBezTo>
                <a:lnTo>
                  <a:pt x="1309193" y="1621892"/>
                </a:lnTo>
                <a:cubicBezTo>
                  <a:pt x="1315543" y="1631417"/>
                  <a:pt x="1320148" y="1642372"/>
                  <a:pt x="1328243" y="1650467"/>
                </a:cubicBezTo>
                <a:cubicBezTo>
                  <a:pt x="1411725" y="1733949"/>
                  <a:pt x="1309563" y="1628051"/>
                  <a:pt x="1375868" y="1707617"/>
                </a:cubicBezTo>
                <a:cubicBezTo>
                  <a:pt x="1384492" y="1717965"/>
                  <a:pt x="1395819" y="1725844"/>
                  <a:pt x="1404443" y="1736192"/>
                </a:cubicBezTo>
                <a:cubicBezTo>
                  <a:pt x="1411772" y="1744986"/>
                  <a:pt x="1414878" y="1757229"/>
                  <a:pt x="1423493" y="1764767"/>
                </a:cubicBezTo>
                <a:lnTo>
                  <a:pt x="1509218" y="1821917"/>
                </a:lnTo>
                <a:lnTo>
                  <a:pt x="1537793" y="1840967"/>
                </a:lnTo>
                <a:cubicBezTo>
                  <a:pt x="1544143" y="1850492"/>
                  <a:pt x="1549514" y="1860748"/>
                  <a:pt x="1556843" y="1869542"/>
                </a:cubicBezTo>
                <a:cubicBezTo>
                  <a:pt x="1565467" y="1879890"/>
                  <a:pt x="1585418" y="1884647"/>
                  <a:pt x="1585418" y="1898117"/>
                </a:cubicBezTo>
                <a:cubicBezTo>
                  <a:pt x="1585418" y="1908157"/>
                  <a:pt x="1566368" y="1904467"/>
                  <a:pt x="1556843" y="1907642"/>
                </a:cubicBezTo>
                <a:cubicBezTo>
                  <a:pt x="1537793" y="1904467"/>
                  <a:pt x="1518263" y="1892811"/>
                  <a:pt x="1499693" y="1898117"/>
                </a:cubicBezTo>
                <a:cubicBezTo>
                  <a:pt x="1490039" y="1900875"/>
                  <a:pt x="1498338" y="1920856"/>
                  <a:pt x="1490168" y="1926692"/>
                </a:cubicBezTo>
                <a:cubicBezTo>
                  <a:pt x="1473828" y="1938364"/>
                  <a:pt x="1433018" y="1945742"/>
                  <a:pt x="1433018" y="1945742"/>
                </a:cubicBezTo>
                <a:cubicBezTo>
                  <a:pt x="1426668" y="1955267"/>
                  <a:pt x="1422583" y="1966779"/>
                  <a:pt x="1413968" y="1974317"/>
                </a:cubicBezTo>
                <a:cubicBezTo>
                  <a:pt x="1396738" y="1989394"/>
                  <a:pt x="1356818" y="2012417"/>
                  <a:pt x="1356818" y="2012417"/>
                </a:cubicBezTo>
                <a:cubicBezTo>
                  <a:pt x="1353643" y="2021942"/>
                  <a:pt x="1352169" y="2032215"/>
                  <a:pt x="1347293" y="2040992"/>
                </a:cubicBezTo>
                <a:cubicBezTo>
                  <a:pt x="1336174" y="2061006"/>
                  <a:pt x="1321893" y="2079092"/>
                  <a:pt x="1309193" y="2098142"/>
                </a:cubicBezTo>
                <a:cubicBezTo>
                  <a:pt x="1302843" y="2107667"/>
                  <a:pt x="1298238" y="2118622"/>
                  <a:pt x="1290143" y="2126717"/>
                </a:cubicBezTo>
                <a:lnTo>
                  <a:pt x="1261568" y="2155292"/>
                </a:lnTo>
                <a:cubicBezTo>
                  <a:pt x="1255218" y="2174342"/>
                  <a:pt x="1253657" y="2195734"/>
                  <a:pt x="1242518" y="2212442"/>
                </a:cubicBezTo>
                <a:cubicBezTo>
                  <a:pt x="1236168" y="2221967"/>
                  <a:pt x="1228117" y="2230556"/>
                  <a:pt x="1223468" y="2241017"/>
                </a:cubicBezTo>
                <a:cubicBezTo>
                  <a:pt x="1215313" y="2259367"/>
                  <a:pt x="1210768" y="2279117"/>
                  <a:pt x="1204418" y="2298167"/>
                </a:cubicBezTo>
                <a:lnTo>
                  <a:pt x="1194893" y="2326742"/>
                </a:lnTo>
                <a:cubicBezTo>
                  <a:pt x="1191718" y="2336267"/>
                  <a:pt x="1194893" y="2352142"/>
                  <a:pt x="1185368" y="2355317"/>
                </a:cubicBezTo>
                <a:lnTo>
                  <a:pt x="1156793" y="2364842"/>
                </a:lnTo>
                <a:cubicBezTo>
                  <a:pt x="1125043" y="2361667"/>
                  <a:pt x="1093131" y="2359830"/>
                  <a:pt x="1061543" y="2355317"/>
                </a:cubicBezTo>
                <a:cubicBezTo>
                  <a:pt x="1048584" y="2353466"/>
                  <a:pt x="1036534" y="2345792"/>
                  <a:pt x="1023443" y="2345792"/>
                </a:cubicBezTo>
                <a:cubicBezTo>
                  <a:pt x="972544" y="2345792"/>
                  <a:pt x="921843" y="2352142"/>
                  <a:pt x="871043" y="2355317"/>
                </a:cubicBezTo>
                <a:cubicBezTo>
                  <a:pt x="757813" y="2383624"/>
                  <a:pt x="869573" y="2358385"/>
                  <a:pt x="613868" y="2374367"/>
                </a:cubicBezTo>
                <a:cubicBezTo>
                  <a:pt x="585173" y="2376160"/>
                  <a:pt x="556718" y="2380717"/>
                  <a:pt x="528143" y="2383892"/>
                </a:cubicBezTo>
                <a:cubicBezTo>
                  <a:pt x="369408" y="2436804"/>
                  <a:pt x="432507" y="2419339"/>
                  <a:pt x="70943" y="2383892"/>
                </a:cubicBezTo>
                <a:cubicBezTo>
                  <a:pt x="48157" y="2381658"/>
                  <a:pt x="13793" y="2345792"/>
                  <a:pt x="13793" y="2345792"/>
                </a:cubicBezTo>
                <a:cubicBezTo>
                  <a:pt x="574" y="2306135"/>
                  <a:pt x="0" y="2320166"/>
                  <a:pt x="13793" y="2269592"/>
                </a:cubicBezTo>
                <a:cubicBezTo>
                  <a:pt x="19077" y="2250219"/>
                  <a:pt x="32843" y="2212442"/>
                  <a:pt x="32843" y="2212442"/>
                </a:cubicBezTo>
                <a:cubicBezTo>
                  <a:pt x="37709" y="2158914"/>
                  <a:pt x="40131" y="2103445"/>
                  <a:pt x="51893" y="2050517"/>
                </a:cubicBezTo>
                <a:cubicBezTo>
                  <a:pt x="54071" y="2040716"/>
                  <a:pt x="56542" y="2030719"/>
                  <a:pt x="61418" y="2021942"/>
                </a:cubicBezTo>
                <a:cubicBezTo>
                  <a:pt x="72537" y="2001928"/>
                  <a:pt x="86818" y="1983842"/>
                  <a:pt x="99518" y="1964792"/>
                </a:cubicBezTo>
                <a:lnTo>
                  <a:pt x="118568" y="1936217"/>
                </a:lnTo>
                <a:lnTo>
                  <a:pt x="156668" y="1879067"/>
                </a:lnTo>
                <a:cubicBezTo>
                  <a:pt x="163018" y="1869542"/>
                  <a:pt x="167623" y="1858587"/>
                  <a:pt x="175718" y="1850492"/>
                </a:cubicBezTo>
                <a:lnTo>
                  <a:pt x="204293" y="1821917"/>
                </a:lnTo>
                <a:cubicBezTo>
                  <a:pt x="213839" y="1793278"/>
                  <a:pt x="212352" y="1789386"/>
                  <a:pt x="232868" y="1764767"/>
                </a:cubicBezTo>
                <a:cubicBezTo>
                  <a:pt x="241492" y="1754419"/>
                  <a:pt x="252819" y="1746540"/>
                  <a:pt x="261443" y="1736192"/>
                </a:cubicBezTo>
                <a:cubicBezTo>
                  <a:pt x="301130" y="1688567"/>
                  <a:pt x="256680" y="1723492"/>
                  <a:pt x="309068" y="1688567"/>
                </a:cubicBezTo>
                <a:cubicBezTo>
                  <a:pt x="330518" y="1624217"/>
                  <a:pt x="300770" y="1693968"/>
                  <a:pt x="347168" y="1640942"/>
                </a:cubicBezTo>
                <a:cubicBezTo>
                  <a:pt x="362245" y="1623712"/>
                  <a:pt x="363548" y="1591032"/>
                  <a:pt x="385268" y="1583792"/>
                </a:cubicBezTo>
                <a:cubicBezTo>
                  <a:pt x="424703" y="1570647"/>
                  <a:pt x="405489" y="1579836"/>
                  <a:pt x="442418" y="1555217"/>
                </a:cubicBezTo>
                <a:cubicBezTo>
                  <a:pt x="448768" y="1545692"/>
                  <a:pt x="452529" y="1533793"/>
                  <a:pt x="461468" y="1526642"/>
                </a:cubicBezTo>
                <a:cubicBezTo>
                  <a:pt x="469308" y="1520370"/>
                  <a:pt x="482943" y="1524217"/>
                  <a:pt x="490043" y="1517117"/>
                </a:cubicBezTo>
                <a:cubicBezTo>
                  <a:pt x="506232" y="1500928"/>
                  <a:pt x="509093" y="1472667"/>
                  <a:pt x="528143" y="1459967"/>
                </a:cubicBezTo>
                <a:lnTo>
                  <a:pt x="585293" y="1421867"/>
                </a:lnTo>
                <a:cubicBezTo>
                  <a:pt x="593040" y="1398626"/>
                  <a:pt x="595404" y="1383181"/>
                  <a:pt x="613868" y="1364717"/>
                </a:cubicBezTo>
                <a:cubicBezTo>
                  <a:pt x="621963" y="1356622"/>
                  <a:pt x="632918" y="1352017"/>
                  <a:pt x="642443" y="1345667"/>
                </a:cubicBezTo>
                <a:cubicBezTo>
                  <a:pt x="660659" y="1291018"/>
                  <a:pt x="638923" y="1342029"/>
                  <a:pt x="680543" y="1288517"/>
                </a:cubicBezTo>
                <a:cubicBezTo>
                  <a:pt x="694599" y="1270445"/>
                  <a:pt x="702454" y="1247556"/>
                  <a:pt x="718643" y="1231367"/>
                </a:cubicBezTo>
                <a:cubicBezTo>
                  <a:pt x="728168" y="1221842"/>
                  <a:pt x="738594" y="1213140"/>
                  <a:pt x="747218" y="1202792"/>
                </a:cubicBezTo>
                <a:cubicBezTo>
                  <a:pt x="754547" y="1193998"/>
                  <a:pt x="757653" y="1181755"/>
                  <a:pt x="766268" y="1174217"/>
                </a:cubicBezTo>
                <a:cubicBezTo>
                  <a:pt x="831624" y="1117031"/>
                  <a:pt x="808995" y="1159140"/>
                  <a:pt x="851993" y="1107542"/>
                </a:cubicBezTo>
                <a:cubicBezTo>
                  <a:pt x="859322" y="1098748"/>
                  <a:pt x="865923" y="1089206"/>
                  <a:pt x="871043" y="1078967"/>
                </a:cubicBezTo>
                <a:cubicBezTo>
                  <a:pt x="875533" y="1069987"/>
                  <a:pt x="874296" y="1058232"/>
                  <a:pt x="880568" y="1050392"/>
                </a:cubicBezTo>
                <a:cubicBezTo>
                  <a:pt x="887719" y="1041453"/>
                  <a:pt x="899618" y="1037692"/>
                  <a:pt x="909143" y="1031342"/>
                </a:cubicBezTo>
                <a:cubicBezTo>
                  <a:pt x="943881" y="927129"/>
                  <a:pt x="888479" y="1084979"/>
                  <a:pt x="937718" y="974192"/>
                </a:cubicBezTo>
                <a:cubicBezTo>
                  <a:pt x="945873" y="955842"/>
                  <a:pt x="950418" y="936092"/>
                  <a:pt x="956768" y="917042"/>
                </a:cubicBezTo>
                <a:lnTo>
                  <a:pt x="966293" y="888467"/>
                </a:lnTo>
                <a:lnTo>
                  <a:pt x="1004393" y="774167"/>
                </a:lnTo>
                <a:lnTo>
                  <a:pt x="1013918" y="745592"/>
                </a:lnTo>
                <a:cubicBezTo>
                  <a:pt x="1017093" y="736067"/>
                  <a:pt x="1017874" y="725371"/>
                  <a:pt x="1023443" y="717017"/>
                </a:cubicBezTo>
                <a:lnTo>
                  <a:pt x="1042493" y="688442"/>
                </a:lnTo>
                <a:cubicBezTo>
                  <a:pt x="1045668" y="675742"/>
                  <a:pt x="1048256" y="662881"/>
                  <a:pt x="1052018" y="650342"/>
                </a:cubicBezTo>
                <a:cubicBezTo>
                  <a:pt x="1057788" y="631108"/>
                  <a:pt x="1064718" y="612242"/>
                  <a:pt x="1071068" y="593192"/>
                </a:cubicBezTo>
                <a:lnTo>
                  <a:pt x="1090118" y="536042"/>
                </a:lnTo>
                <a:lnTo>
                  <a:pt x="1099643" y="507467"/>
                </a:lnTo>
                <a:lnTo>
                  <a:pt x="1109168" y="478892"/>
                </a:lnTo>
                <a:cubicBezTo>
                  <a:pt x="1105993" y="440792"/>
                  <a:pt x="1104696" y="402489"/>
                  <a:pt x="1099643" y="364592"/>
                </a:cubicBezTo>
                <a:cubicBezTo>
                  <a:pt x="1098316" y="354640"/>
                  <a:pt x="1092876" y="345671"/>
                  <a:pt x="1090118" y="336017"/>
                </a:cubicBezTo>
                <a:cubicBezTo>
                  <a:pt x="1086522" y="323430"/>
                  <a:pt x="1083005" y="310784"/>
                  <a:pt x="1080593" y="297917"/>
                </a:cubicBezTo>
                <a:cubicBezTo>
                  <a:pt x="1073475" y="259953"/>
                  <a:pt x="1073757" y="220260"/>
                  <a:pt x="1061543" y="183617"/>
                </a:cubicBezTo>
                <a:lnTo>
                  <a:pt x="1042493" y="126467"/>
                </a:lnTo>
                <a:lnTo>
                  <a:pt x="1032968" y="97892"/>
                </a:lnTo>
                <a:cubicBezTo>
                  <a:pt x="1032161" y="92245"/>
                  <a:pt x="1026009" y="20778"/>
                  <a:pt x="1013918" y="2642"/>
                </a:cubicBezTo>
                <a:cubicBezTo>
                  <a:pt x="1012157" y="0"/>
                  <a:pt x="1007568" y="2642"/>
                  <a:pt x="1004393" y="2642"/>
                </a:cubicBezTo>
              </a:path>
            </a:pathLst>
          </a:custGeom>
          <a:solidFill>
            <a:srgbClr val="CCFF99">
              <a:alpha val="43000"/>
            </a:srgbClr>
          </a:solidFill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Line 4"/>
          <p:cNvSpPr>
            <a:spLocks noChangeShapeType="1"/>
          </p:cNvSpPr>
          <p:nvPr/>
        </p:nvSpPr>
        <p:spPr bwMode="auto">
          <a:xfrm>
            <a:off x="2195736" y="2924944"/>
            <a:ext cx="2088232" cy="1008112"/>
          </a:xfrm>
          <a:prstGeom prst="line">
            <a:avLst/>
          </a:prstGeom>
          <a:noFill/>
          <a:ln w="38100">
            <a:solidFill>
              <a:schemeClr val="accent5">
                <a:lumMod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 sz="2000">
              <a:latin typeface="Calibri" pitchFamily="34" charset="0"/>
            </a:endParaRPr>
          </a:p>
        </p:txBody>
      </p:sp>
      <p:sp>
        <p:nvSpPr>
          <p:cNvPr id="46" name="Line 4"/>
          <p:cNvSpPr>
            <a:spLocks noChangeShapeType="1"/>
          </p:cNvSpPr>
          <p:nvPr/>
        </p:nvSpPr>
        <p:spPr bwMode="auto">
          <a:xfrm>
            <a:off x="2195736" y="2924943"/>
            <a:ext cx="2304256" cy="72009"/>
          </a:xfrm>
          <a:prstGeom prst="line">
            <a:avLst/>
          </a:prstGeom>
          <a:noFill/>
          <a:ln w="38100">
            <a:solidFill>
              <a:schemeClr val="accent5">
                <a:lumMod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 sz="2000">
              <a:latin typeface="Calibri" pitchFamily="34" charset="0"/>
            </a:endParaRPr>
          </a:p>
        </p:txBody>
      </p:sp>
      <p:sp>
        <p:nvSpPr>
          <p:cNvPr id="47" name="Ellipszis 46"/>
          <p:cNvSpPr/>
          <p:nvPr/>
        </p:nvSpPr>
        <p:spPr>
          <a:xfrm>
            <a:off x="5868144" y="1628800"/>
            <a:ext cx="2664296" cy="936104"/>
          </a:xfrm>
          <a:prstGeom prst="ellipse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Ellipszis 47"/>
          <p:cNvSpPr/>
          <p:nvPr/>
        </p:nvSpPr>
        <p:spPr>
          <a:xfrm>
            <a:off x="107504" y="3356992"/>
            <a:ext cx="2376264" cy="720080"/>
          </a:xfrm>
          <a:prstGeom prst="ellipse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Text Box 11"/>
          <p:cNvSpPr txBox="1">
            <a:spLocks noChangeArrowheads="1"/>
          </p:cNvSpPr>
          <p:nvPr/>
        </p:nvSpPr>
        <p:spPr bwMode="auto">
          <a:xfrm>
            <a:off x="656574" y="260350"/>
            <a:ext cx="78102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hu-HU" sz="3600" b="1" dirty="0">
                <a:solidFill>
                  <a:srgbClr val="003300"/>
                </a:solidFill>
                <a:latin typeface="Calibri" pitchFamily="34" charset="0"/>
              </a:rPr>
              <a:t>MEMBRANA FIBRO-ELASTICA LARYNGIS</a:t>
            </a:r>
          </a:p>
        </p:txBody>
      </p:sp>
      <p:sp>
        <p:nvSpPr>
          <p:cNvPr id="51" name="Szabadkézi sokszög 50"/>
          <p:cNvSpPr/>
          <p:nvPr/>
        </p:nvSpPr>
        <p:spPr>
          <a:xfrm>
            <a:off x="3700463" y="4198938"/>
            <a:ext cx="1004887" cy="1144587"/>
          </a:xfrm>
          <a:custGeom>
            <a:avLst/>
            <a:gdLst>
              <a:gd name="connsiteX0" fmla="*/ 14287 w 1004887"/>
              <a:gd name="connsiteY0" fmla="*/ 11112 h 1144587"/>
              <a:gd name="connsiteX1" fmla="*/ 100012 w 1004887"/>
              <a:gd name="connsiteY1" fmla="*/ 30162 h 1144587"/>
              <a:gd name="connsiteX2" fmla="*/ 509587 w 1004887"/>
              <a:gd name="connsiteY2" fmla="*/ 11112 h 1144587"/>
              <a:gd name="connsiteX3" fmla="*/ 1004887 w 1004887"/>
              <a:gd name="connsiteY3" fmla="*/ 1587 h 1144587"/>
              <a:gd name="connsiteX4" fmla="*/ 957262 w 1004887"/>
              <a:gd name="connsiteY4" fmla="*/ 96837 h 1144587"/>
              <a:gd name="connsiteX5" fmla="*/ 938212 w 1004887"/>
              <a:gd name="connsiteY5" fmla="*/ 125412 h 1144587"/>
              <a:gd name="connsiteX6" fmla="*/ 909637 w 1004887"/>
              <a:gd name="connsiteY6" fmla="*/ 144462 h 1144587"/>
              <a:gd name="connsiteX7" fmla="*/ 852487 w 1004887"/>
              <a:gd name="connsiteY7" fmla="*/ 230187 h 1144587"/>
              <a:gd name="connsiteX8" fmla="*/ 833437 w 1004887"/>
              <a:gd name="connsiteY8" fmla="*/ 258762 h 1144587"/>
              <a:gd name="connsiteX9" fmla="*/ 804862 w 1004887"/>
              <a:gd name="connsiteY9" fmla="*/ 287337 h 1144587"/>
              <a:gd name="connsiteX10" fmla="*/ 795337 w 1004887"/>
              <a:gd name="connsiteY10" fmla="*/ 315912 h 1144587"/>
              <a:gd name="connsiteX11" fmla="*/ 747712 w 1004887"/>
              <a:gd name="connsiteY11" fmla="*/ 373062 h 1144587"/>
              <a:gd name="connsiteX12" fmla="*/ 700087 w 1004887"/>
              <a:gd name="connsiteY12" fmla="*/ 439737 h 1144587"/>
              <a:gd name="connsiteX13" fmla="*/ 681037 w 1004887"/>
              <a:gd name="connsiteY13" fmla="*/ 468312 h 1144587"/>
              <a:gd name="connsiteX14" fmla="*/ 652462 w 1004887"/>
              <a:gd name="connsiteY14" fmla="*/ 506412 h 1144587"/>
              <a:gd name="connsiteX15" fmla="*/ 633412 w 1004887"/>
              <a:gd name="connsiteY15" fmla="*/ 534987 h 1144587"/>
              <a:gd name="connsiteX16" fmla="*/ 604837 w 1004887"/>
              <a:gd name="connsiteY16" fmla="*/ 563562 h 1144587"/>
              <a:gd name="connsiteX17" fmla="*/ 576262 w 1004887"/>
              <a:gd name="connsiteY17" fmla="*/ 620712 h 1144587"/>
              <a:gd name="connsiteX18" fmla="*/ 557212 w 1004887"/>
              <a:gd name="connsiteY18" fmla="*/ 677862 h 1144587"/>
              <a:gd name="connsiteX19" fmla="*/ 547687 w 1004887"/>
              <a:gd name="connsiteY19" fmla="*/ 706437 h 1144587"/>
              <a:gd name="connsiteX20" fmla="*/ 528637 w 1004887"/>
              <a:gd name="connsiteY20" fmla="*/ 735012 h 1144587"/>
              <a:gd name="connsiteX21" fmla="*/ 509587 w 1004887"/>
              <a:gd name="connsiteY21" fmla="*/ 792162 h 1144587"/>
              <a:gd name="connsiteX22" fmla="*/ 490537 w 1004887"/>
              <a:gd name="connsiteY22" fmla="*/ 820737 h 1144587"/>
              <a:gd name="connsiteX23" fmla="*/ 471487 w 1004887"/>
              <a:gd name="connsiteY23" fmla="*/ 877887 h 1144587"/>
              <a:gd name="connsiteX24" fmla="*/ 452437 w 1004887"/>
              <a:gd name="connsiteY24" fmla="*/ 915987 h 1144587"/>
              <a:gd name="connsiteX25" fmla="*/ 442912 w 1004887"/>
              <a:gd name="connsiteY25" fmla="*/ 944562 h 1144587"/>
              <a:gd name="connsiteX26" fmla="*/ 423862 w 1004887"/>
              <a:gd name="connsiteY26" fmla="*/ 973137 h 1144587"/>
              <a:gd name="connsiteX27" fmla="*/ 395287 w 1004887"/>
              <a:gd name="connsiteY27" fmla="*/ 1068387 h 1144587"/>
              <a:gd name="connsiteX28" fmla="*/ 366712 w 1004887"/>
              <a:gd name="connsiteY28" fmla="*/ 1125537 h 1144587"/>
              <a:gd name="connsiteX29" fmla="*/ 338137 w 1004887"/>
              <a:gd name="connsiteY29" fmla="*/ 1144587 h 1144587"/>
              <a:gd name="connsiteX30" fmla="*/ 309562 w 1004887"/>
              <a:gd name="connsiteY30" fmla="*/ 1135062 h 1144587"/>
              <a:gd name="connsiteX31" fmla="*/ 300037 w 1004887"/>
              <a:gd name="connsiteY31" fmla="*/ 1106487 h 1144587"/>
              <a:gd name="connsiteX32" fmla="*/ 280987 w 1004887"/>
              <a:gd name="connsiteY32" fmla="*/ 1077912 h 1144587"/>
              <a:gd name="connsiteX33" fmla="*/ 261937 w 1004887"/>
              <a:gd name="connsiteY33" fmla="*/ 1001712 h 1144587"/>
              <a:gd name="connsiteX34" fmla="*/ 252412 w 1004887"/>
              <a:gd name="connsiteY34" fmla="*/ 973137 h 1144587"/>
              <a:gd name="connsiteX35" fmla="*/ 242887 w 1004887"/>
              <a:gd name="connsiteY35" fmla="*/ 935037 h 1144587"/>
              <a:gd name="connsiteX36" fmla="*/ 214312 w 1004887"/>
              <a:gd name="connsiteY36" fmla="*/ 877887 h 1144587"/>
              <a:gd name="connsiteX37" fmla="*/ 204787 w 1004887"/>
              <a:gd name="connsiteY37" fmla="*/ 849312 h 1144587"/>
              <a:gd name="connsiteX38" fmla="*/ 166687 w 1004887"/>
              <a:gd name="connsiteY38" fmla="*/ 792162 h 1144587"/>
              <a:gd name="connsiteX39" fmla="*/ 157162 w 1004887"/>
              <a:gd name="connsiteY39" fmla="*/ 763587 h 1144587"/>
              <a:gd name="connsiteX40" fmla="*/ 119062 w 1004887"/>
              <a:gd name="connsiteY40" fmla="*/ 706437 h 1144587"/>
              <a:gd name="connsiteX41" fmla="*/ 100012 w 1004887"/>
              <a:gd name="connsiteY41" fmla="*/ 649287 h 1144587"/>
              <a:gd name="connsiteX42" fmla="*/ 80962 w 1004887"/>
              <a:gd name="connsiteY42" fmla="*/ 620712 h 1144587"/>
              <a:gd name="connsiteX43" fmla="*/ 52387 w 1004887"/>
              <a:gd name="connsiteY43" fmla="*/ 515937 h 1144587"/>
              <a:gd name="connsiteX44" fmla="*/ 42862 w 1004887"/>
              <a:gd name="connsiteY44" fmla="*/ 487362 h 1144587"/>
              <a:gd name="connsiteX45" fmla="*/ 23812 w 1004887"/>
              <a:gd name="connsiteY45" fmla="*/ 192087 h 1144587"/>
              <a:gd name="connsiteX46" fmla="*/ 14287 w 1004887"/>
              <a:gd name="connsiteY46" fmla="*/ 96837 h 1144587"/>
              <a:gd name="connsiteX47" fmla="*/ 14287 w 1004887"/>
              <a:gd name="connsiteY47" fmla="*/ 11112 h 114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04887" h="1144587">
                <a:moveTo>
                  <a:pt x="14287" y="11112"/>
                </a:moveTo>
                <a:cubicBezTo>
                  <a:pt x="28575" y="0"/>
                  <a:pt x="68419" y="30807"/>
                  <a:pt x="100012" y="30162"/>
                </a:cubicBezTo>
                <a:cubicBezTo>
                  <a:pt x="236656" y="27373"/>
                  <a:pt x="373062" y="17462"/>
                  <a:pt x="509587" y="11112"/>
                </a:cubicBezTo>
                <a:cubicBezTo>
                  <a:pt x="674539" y="3440"/>
                  <a:pt x="839787" y="4762"/>
                  <a:pt x="1004887" y="1587"/>
                </a:cubicBezTo>
                <a:cubicBezTo>
                  <a:pt x="989809" y="61899"/>
                  <a:pt x="1002624" y="28795"/>
                  <a:pt x="957262" y="96837"/>
                </a:cubicBezTo>
                <a:cubicBezTo>
                  <a:pt x="950912" y="106362"/>
                  <a:pt x="947737" y="119062"/>
                  <a:pt x="938212" y="125412"/>
                </a:cubicBezTo>
                <a:lnTo>
                  <a:pt x="909637" y="144462"/>
                </a:lnTo>
                <a:lnTo>
                  <a:pt x="852487" y="230187"/>
                </a:lnTo>
                <a:cubicBezTo>
                  <a:pt x="846137" y="239712"/>
                  <a:pt x="841532" y="250667"/>
                  <a:pt x="833437" y="258762"/>
                </a:cubicBezTo>
                <a:lnTo>
                  <a:pt x="804862" y="287337"/>
                </a:lnTo>
                <a:cubicBezTo>
                  <a:pt x="801687" y="296862"/>
                  <a:pt x="800906" y="307558"/>
                  <a:pt x="795337" y="315912"/>
                </a:cubicBezTo>
                <a:cubicBezTo>
                  <a:pt x="716536" y="434113"/>
                  <a:pt x="810038" y="263991"/>
                  <a:pt x="747712" y="373062"/>
                </a:cubicBezTo>
                <a:cubicBezTo>
                  <a:pt x="696439" y="462790"/>
                  <a:pt x="763557" y="363573"/>
                  <a:pt x="700087" y="439737"/>
                </a:cubicBezTo>
                <a:cubicBezTo>
                  <a:pt x="692758" y="448531"/>
                  <a:pt x="687691" y="458997"/>
                  <a:pt x="681037" y="468312"/>
                </a:cubicBezTo>
                <a:cubicBezTo>
                  <a:pt x="671810" y="481230"/>
                  <a:pt x="661689" y="493494"/>
                  <a:pt x="652462" y="506412"/>
                </a:cubicBezTo>
                <a:cubicBezTo>
                  <a:pt x="645808" y="515727"/>
                  <a:pt x="640741" y="526193"/>
                  <a:pt x="633412" y="534987"/>
                </a:cubicBezTo>
                <a:cubicBezTo>
                  <a:pt x="624788" y="545335"/>
                  <a:pt x="614362" y="554037"/>
                  <a:pt x="604837" y="563562"/>
                </a:cubicBezTo>
                <a:cubicBezTo>
                  <a:pt x="570099" y="667775"/>
                  <a:pt x="625501" y="509925"/>
                  <a:pt x="576262" y="620712"/>
                </a:cubicBezTo>
                <a:cubicBezTo>
                  <a:pt x="568107" y="639062"/>
                  <a:pt x="563562" y="658812"/>
                  <a:pt x="557212" y="677862"/>
                </a:cubicBezTo>
                <a:cubicBezTo>
                  <a:pt x="554037" y="687387"/>
                  <a:pt x="553256" y="698083"/>
                  <a:pt x="547687" y="706437"/>
                </a:cubicBezTo>
                <a:cubicBezTo>
                  <a:pt x="541337" y="715962"/>
                  <a:pt x="533286" y="724551"/>
                  <a:pt x="528637" y="735012"/>
                </a:cubicBezTo>
                <a:cubicBezTo>
                  <a:pt x="520482" y="753362"/>
                  <a:pt x="520726" y="775454"/>
                  <a:pt x="509587" y="792162"/>
                </a:cubicBezTo>
                <a:cubicBezTo>
                  <a:pt x="503237" y="801687"/>
                  <a:pt x="495186" y="810276"/>
                  <a:pt x="490537" y="820737"/>
                </a:cubicBezTo>
                <a:cubicBezTo>
                  <a:pt x="482382" y="839087"/>
                  <a:pt x="480467" y="859926"/>
                  <a:pt x="471487" y="877887"/>
                </a:cubicBezTo>
                <a:cubicBezTo>
                  <a:pt x="465137" y="890587"/>
                  <a:pt x="458030" y="902936"/>
                  <a:pt x="452437" y="915987"/>
                </a:cubicBezTo>
                <a:cubicBezTo>
                  <a:pt x="448482" y="925215"/>
                  <a:pt x="447402" y="935582"/>
                  <a:pt x="442912" y="944562"/>
                </a:cubicBezTo>
                <a:cubicBezTo>
                  <a:pt x="437792" y="954801"/>
                  <a:pt x="430212" y="963612"/>
                  <a:pt x="423862" y="973137"/>
                </a:cubicBezTo>
                <a:cubicBezTo>
                  <a:pt x="409467" y="1030718"/>
                  <a:pt x="418477" y="998818"/>
                  <a:pt x="395287" y="1068387"/>
                </a:cubicBezTo>
                <a:cubicBezTo>
                  <a:pt x="387540" y="1091628"/>
                  <a:pt x="385176" y="1107073"/>
                  <a:pt x="366712" y="1125537"/>
                </a:cubicBezTo>
                <a:cubicBezTo>
                  <a:pt x="358617" y="1133632"/>
                  <a:pt x="347662" y="1138237"/>
                  <a:pt x="338137" y="1144587"/>
                </a:cubicBezTo>
                <a:cubicBezTo>
                  <a:pt x="328612" y="1141412"/>
                  <a:pt x="316662" y="1142162"/>
                  <a:pt x="309562" y="1135062"/>
                </a:cubicBezTo>
                <a:cubicBezTo>
                  <a:pt x="302462" y="1127962"/>
                  <a:pt x="304527" y="1115467"/>
                  <a:pt x="300037" y="1106487"/>
                </a:cubicBezTo>
                <a:cubicBezTo>
                  <a:pt x="294917" y="1096248"/>
                  <a:pt x="286107" y="1088151"/>
                  <a:pt x="280987" y="1077912"/>
                </a:cubicBezTo>
                <a:cubicBezTo>
                  <a:pt x="270101" y="1056139"/>
                  <a:pt x="267371" y="1023449"/>
                  <a:pt x="261937" y="1001712"/>
                </a:cubicBezTo>
                <a:cubicBezTo>
                  <a:pt x="259502" y="991972"/>
                  <a:pt x="255170" y="982791"/>
                  <a:pt x="252412" y="973137"/>
                </a:cubicBezTo>
                <a:cubicBezTo>
                  <a:pt x="248816" y="960550"/>
                  <a:pt x="246483" y="947624"/>
                  <a:pt x="242887" y="935037"/>
                </a:cubicBezTo>
                <a:cubicBezTo>
                  <a:pt x="226926" y="879174"/>
                  <a:pt x="242142" y="933547"/>
                  <a:pt x="214312" y="877887"/>
                </a:cubicBezTo>
                <a:cubicBezTo>
                  <a:pt x="209822" y="868907"/>
                  <a:pt x="209663" y="858089"/>
                  <a:pt x="204787" y="849312"/>
                </a:cubicBezTo>
                <a:cubicBezTo>
                  <a:pt x="193668" y="829298"/>
                  <a:pt x="173927" y="813882"/>
                  <a:pt x="166687" y="792162"/>
                </a:cubicBezTo>
                <a:cubicBezTo>
                  <a:pt x="163512" y="782637"/>
                  <a:pt x="162038" y="772364"/>
                  <a:pt x="157162" y="763587"/>
                </a:cubicBezTo>
                <a:cubicBezTo>
                  <a:pt x="146043" y="743573"/>
                  <a:pt x="126302" y="728157"/>
                  <a:pt x="119062" y="706437"/>
                </a:cubicBezTo>
                <a:cubicBezTo>
                  <a:pt x="112712" y="687387"/>
                  <a:pt x="111151" y="665995"/>
                  <a:pt x="100012" y="649287"/>
                </a:cubicBezTo>
                <a:cubicBezTo>
                  <a:pt x="93662" y="639762"/>
                  <a:pt x="85611" y="631173"/>
                  <a:pt x="80962" y="620712"/>
                </a:cubicBezTo>
                <a:cubicBezTo>
                  <a:pt x="57609" y="568167"/>
                  <a:pt x="65192" y="567157"/>
                  <a:pt x="52387" y="515937"/>
                </a:cubicBezTo>
                <a:cubicBezTo>
                  <a:pt x="49952" y="506197"/>
                  <a:pt x="46037" y="496887"/>
                  <a:pt x="42862" y="487362"/>
                </a:cubicBezTo>
                <a:cubicBezTo>
                  <a:pt x="25725" y="76081"/>
                  <a:pt x="46088" y="381435"/>
                  <a:pt x="23812" y="192087"/>
                </a:cubicBezTo>
                <a:cubicBezTo>
                  <a:pt x="20084" y="160397"/>
                  <a:pt x="20167" y="128199"/>
                  <a:pt x="14287" y="96837"/>
                </a:cubicBezTo>
                <a:cubicBezTo>
                  <a:pt x="1510" y="28693"/>
                  <a:pt x="0" y="22225"/>
                  <a:pt x="14287" y="11112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49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Line 14"/>
          <p:cNvSpPr>
            <a:spLocks noChangeShapeType="1"/>
          </p:cNvSpPr>
          <p:nvPr/>
        </p:nvSpPr>
        <p:spPr bwMode="auto">
          <a:xfrm flipV="1">
            <a:off x="3059832" y="4509118"/>
            <a:ext cx="936104" cy="1152130"/>
          </a:xfrm>
          <a:prstGeom prst="line">
            <a:avLst/>
          </a:prstGeom>
          <a:noFill/>
          <a:ln w="38100">
            <a:solidFill>
              <a:srgbClr val="401B5B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 sz="2000">
              <a:latin typeface="Calibri" pitchFamily="34" charset="0"/>
            </a:endParaRPr>
          </a:p>
        </p:txBody>
      </p:sp>
      <p:sp>
        <p:nvSpPr>
          <p:cNvPr id="55" name="Line 14"/>
          <p:cNvSpPr>
            <a:spLocks noChangeShapeType="1"/>
          </p:cNvSpPr>
          <p:nvPr/>
        </p:nvSpPr>
        <p:spPr bwMode="auto">
          <a:xfrm flipV="1">
            <a:off x="3028950" y="5021560"/>
            <a:ext cx="1047378" cy="674390"/>
          </a:xfrm>
          <a:prstGeom prst="line">
            <a:avLst/>
          </a:prstGeom>
          <a:noFill/>
          <a:ln w="38100">
            <a:solidFill>
              <a:srgbClr val="36174D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 sz="2000">
              <a:ln>
                <a:solidFill>
                  <a:srgbClr val="002060"/>
                </a:solidFill>
              </a:ln>
              <a:latin typeface="Calibri" pitchFamily="34" charset="0"/>
            </a:endParaRPr>
          </a:p>
        </p:txBody>
      </p:sp>
      <p:sp>
        <p:nvSpPr>
          <p:cNvPr id="56" name="Ellipszis 55"/>
          <p:cNvSpPr/>
          <p:nvPr/>
        </p:nvSpPr>
        <p:spPr>
          <a:xfrm>
            <a:off x="251520" y="4581128"/>
            <a:ext cx="2232248" cy="936104"/>
          </a:xfrm>
          <a:prstGeom prst="ellipse">
            <a:avLst/>
          </a:prstGeom>
          <a:solidFill>
            <a:srgbClr val="7030A0">
              <a:alpha val="45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300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 animBg="1"/>
      <p:bldP spid="54" grpId="0" animBg="1"/>
      <p:bldP spid="55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4664"/>
            <a:ext cx="5184576" cy="4704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0552" y="5373216"/>
            <a:ext cx="72938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eng benachbart mit der Schilddrüse:</a:t>
            </a:r>
          </a:p>
          <a:p>
            <a:pPr algn="just"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gemeinsame Faszie, Innervation und Blutversorgung (siehe Schlundtaschen)</a:t>
            </a:r>
          </a:p>
          <a:p>
            <a:pPr algn="just"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bei </a:t>
            </a:r>
            <a:r>
              <a:rPr lang="hu-HU" b="1" dirty="0" smtClean="0">
                <a:solidFill>
                  <a:srgbClr val="FF0000"/>
                </a:solidFill>
              </a:rPr>
              <a:t>Schilddrüsenoperationen Kehlkopfnerven </a:t>
            </a:r>
            <a:r>
              <a:rPr lang="hu-HU" dirty="0" smtClean="0">
                <a:solidFill>
                  <a:srgbClr val="002060"/>
                </a:solidFill>
              </a:rPr>
              <a:t>beachten!! 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92118" y="4880193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4820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ang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6925" y="1371600"/>
            <a:ext cx="5253038" cy="5486400"/>
          </a:xfrm>
          <a:prstGeom prst="rect">
            <a:avLst/>
          </a:prstGeom>
          <a:noFill/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371600" y="1655763"/>
            <a:ext cx="2146613" cy="40011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dirty="0" err="1">
                <a:latin typeface="Calibri" pitchFamily="34" charset="0"/>
              </a:rPr>
              <a:t>Plica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err="1">
                <a:latin typeface="Calibri" pitchFamily="34" charset="0"/>
              </a:rPr>
              <a:t>aryepiglottica</a:t>
            </a:r>
            <a:endParaRPr lang="hu-HU" sz="2000" dirty="0">
              <a:latin typeface="Calibri" pitchFamily="34" charset="0"/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2895600" y="1198563"/>
            <a:ext cx="1147622" cy="4001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dirty="0" err="1">
                <a:latin typeface="Calibri" pitchFamily="34" charset="0"/>
              </a:rPr>
              <a:t>Epiglottis</a:t>
            </a:r>
            <a:endParaRPr lang="hu-HU" sz="2000" dirty="0">
              <a:latin typeface="Calibri" pitchFamily="34" charset="0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899592" y="2132856"/>
            <a:ext cx="2674707" cy="4001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dirty="0" err="1">
                <a:latin typeface="Calibri" pitchFamily="34" charset="0"/>
              </a:rPr>
              <a:t>Tuberculum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err="1">
                <a:latin typeface="Calibri" pitchFamily="34" charset="0"/>
              </a:rPr>
              <a:t>cuneiforme</a:t>
            </a:r>
            <a:endParaRPr lang="hu-HU" sz="2000" dirty="0">
              <a:latin typeface="Calibri" pitchFamily="34" charset="0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899592" y="3933056"/>
            <a:ext cx="1911614" cy="1015663"/>
          </a:xfrm>
          <a:prstGeom prst="rect">
            <a:avLst/>
          </a:prstGeom>
          <a:gradFill flip="none" rotWithShape="1">
            <a:gsLst>
              <a:gs pos="0">
                <a:srgbClr val="FFCC66">
                  <a:tint val="66000"/>
                  <a:satMod val="160000"/>
                </a:srgbClr>
              </a:gs>
              <a:gs pos="50000">
                <a:srgbClr val="FFCC66">
                  <a:tint val="44500"/>
                  <a:satMod val="160000"/>
                </a:srgbClr>
              </a:gs>
              <a:gs pos="100000">
                <a:srgbClr val="FFCC66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000" dirty="0" err="1">
                <a:latin typeface="Calibri" pitchFamily="34" charset="0"/>
              </a:rPr>
              <a:t>Plica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err="1">
                <a:latin typeface="Calibri" pitchFamily="34" charset="0"/>
              </a:rPr>
              <a:t>vestibularis</a:t>
            </a:r>
            <a:endParaRPr lang="hu-HU" sz="2000" dirty="0">
              <a:latin typeface="Calibri" pitchFamily="34" charset="0"/>
            </a:endParaRPr>
          </a:p>
          <a:p>
            <a:pPr algn="ctr"/>
            <a:r>
              <a:rPr lang="hu-HU" sz="2000" dirty="0" err="1">
                <a:latin typeface="Calibri" pitchFamily="34" charset="0"/>
              </a:rPr>
              <a:t>Ventriculus</a:t>
            </a:r>
            <a:endParaRPr lang="hu-HU" sz="2000" dirty="0">
              <a:latin typeface="Calibri" pitchFamily="34" charset="0"/>
            </a:endParaRPr>
          </a:p>
          <a:p>
            <a:pPr algn="ctr"/>
            <a:r>
              <a:rPr lang="hu-HU" sz="2000" dirty="0" err="1">
                <a:latin typeface="Calibri" pitchFamily="34" charset="0"/>
              </a:rPr>
              <a:t>Plica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err="1">
                <a:latin typeface="Calibri" pitchFamily="34" charset="0"/>
              </a:rPr>
              <a:t>vocalis</a:t>
            </a:r>
            <a:endParaRPr lang="hu-HU" sz="2000" dirty="0">
              <a:latin typeface="Calibri" pitchFamily="34" charset="0"/>
            </a:endParaRP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1259632" y="3356992"/>
            <a:ext cx="18964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dirty="0">
                <a:latin typeface="Calibri" pitchFamily="34" charset="0"/>
              </a:rPr>
              <a:t>M. </a:t>
            </a:r>
            <a:r>
              <a:rPr lang="hu-HU" sz="2000" dirty="0" err="1">
                <a:latin typeface="Calibri" pitchFamily="34" charset="0"/>
              </a:rPr>
              <a:t>arytenoideus</a:t>
            </a:r>
            <a:endParaRPr lang="hu-HU" sz="2000" dirty="0">
              <a:latin typeface="Calibri" pitchFamily="34" charset="0"/>
            </a:endParaRP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827584" y="5085184"/>
            <a:ext cx="2088232" cy="4001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sz="2000" dirty="0" err="1" smtClean="0">
                <a:latin typeface="Calibri" pitchFamily="34" charset="0"/>
              </a:rPr>
              <a:t>Lamina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cricoidea</a:t>
            </a:r>
            <a:endParaRPr lang="hu-HU" sz="2000" dirty="0">
              <a:latin typeface="Calibri" pitchFamily="34" charset="0"/>
            </a:endParaRP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1115616" y="5877272"/>
            <a:ext cx="21870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dirty="0">
                <a:latin typeface="Calibri" pitchFamily="34" charset="0"/>
              </a:rPr>
              <a:t>Trachea, </a:t>
            </a:r>
            <a:r>
              <a:rPr lang="hu-HU" dirty="0" err="1">
                <a:latin typeface="Calibri" pitchFamily="34" charset="0"/>
              </a:rPr>
              <a:t>Schleimhaut</a:t>
            </a:r>
            <a:endParaRPr lang="hu-HU" dirty="0">
              <a:latin typeface="Calibri" pitchFamily="34" charset="0"/>
            </a:endParaRP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6019800" y="5846763"/>
            <a:ext cx="1930016" cy="4001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dirty="0" err="1">
                <a:latin typeface="Calibri" pitchFamily="34" charset="0"/>
              </a:rPr>
              <a:t>Tracheaknorpeln</a:t>
            </a:r>
            <a:endParaRPr lang="hu-HU" sz="2000" dirty="0">
              <a:latin typeface="Calibri" pitchFamily="34" charset="0"/>
            </a:endParaRP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6732240" y="4437112"/>
            <a:ext cx="200484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dirty="0" err="1" smtClean="0">
                <a:latin typeface="Calibri" pitchFamily="34" charset="0"/>
              </a:rPr>
              <a:t>Ligamentum</a:t>
            </a:r>
            <a:r>
              <a:rPr lang="hu-HU" dirty="0" smtClean="0">
                <a:latin typeface="Calibri" pitchFamily="34" charset="0"/>
              </a:rPr>
              <a:t> </a:t>
            </a:r>
            <a:r>
              <a:rPr lang="hu-HU" dirty="0" err="1" smtClean="0">
                <a:latin typeface="Calibri" pitchFamily="34" charset="0"/>
              </a:rPr>
              <a:t>vocale</a:t>
            </a:r>
            <a:endParaRPr lang="hu-HU" dirty="0" smtClean="0">
              <a:latin typeface="Calibri" pitchFamily="34" charset="0"/>
            </a:endParaRP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6419850" y="3500438"/>
            <a:ext cx="2431756" cy="4001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dirty="0" err="1">
                <a:latin typeface="Calibri" pitchFamily="34" charset="0"/>
              </a:rPr>
              <a:t>Cartilago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err="1">
                <a:latin typeface="Calibri" pitchFamily="34" charset="0"/>
              </a:rPr>
              <a:t>arytenoidea</a:t>
            </a:r>
            <a:endParaRPr lang="hu-HU" sz="2000" dirty="0">
              <a:latin typeface="Calibri" pitchFamily="34" charset="0"/>
            </a:endParaRP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6012160" y="1340768"/>
            <a:ext cx="1742336" cy="707886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dirty="0" err="1">
                <a:latin typeface="Calibri" pitchFamily="34" charset="0"/>
              </a:rPr>
              <a:t>Membrana</a:t>
            </a:r>
            <a:r>
              <a:rPr lang="hu-HU" sz="2000" dirty="0">
                <a:latin typeface="Calibri" pitchFamily="34" charset="0"/>
              </a:rPr>
              <a:t> </a:t>
            </a:r>
          </a:p>
          <a:p>
            <a:r>
              <a:rPr lang="hu-HU" sz="2000" dirty="0" err="1" smtClean="0">
                <a:latin typeface="Calibri" pitchFamily="34" charset="0"/>
              </a:rPr>
              <a:t>quadrangularis</a:t>
            </a:r>
            <a:endParaRPr lang="hu-HU" sz="2000" dirty="0">
              <a:latin typeface="Calibri" pitchFamily="34" charset="0"/>
            </a:endParaRP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656574" y="260350"/>
            <a:ext cx="78102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hu-HU" sz="3600" b="1" dirty="0">
                <a:solidFill>
                  <a:srgbClr val="003300"/>
                </a:solidFill>
                <a:latin typeface="Calibri" pitchFamily="34" charset="0"/>
              </a:rPr>
              <a:t>MEMBRANA FIBRO-ELASTICA LARYNGIS</a:t>
            </a:r>
          </a:p>
        </p:txBody>
      </p:sp>
      <p:sp>
        <p:nvSpPr>
          <p:cNvPr id="15" name="Téglalap 14"/>
          <p:cNvSpPr/>
          <p:nvPr/>
        </p:nvSpPr>
        <p:spPr>
          <a:xfrm>
            <a:off x="6156176" y="2276872"/>
            <a:ext cx="2448272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hu-HU" dirty="0" err="1" smtClean="0">
                <a:solidFill>
                  <a:srgbClr val="000000"/>
                </a:solidFill>
                <a:latin typeface="Calibri" pitchFamily="34" charset="0"/>
              </a:rPr>
              <a:t>Ligamentum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dirty="0" err="1" smtClean="0">
                <a:solidFill>
                  <a:srgbClr val="000000"/>
                </a:solidFill>
                <a:latin typeface="Calibri" pitchFamily="34" charset="0"/>
              </a:rPr>
              <a:t>vestibulare</a:t>
            </a:r>
            <a:endParaRPr lang="hu-HU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17" name="Egyenes összekötő 16"/>
          <p:cNvCxnSpPr>
            <a:stCxn id="15" idx="1"/>
          </p:cNvCxnSpPr>
          <p:nvPr/>
        </p:nvCxnSpPr>
        <p:spPr>
          <a:xfrm flipH="1">
            <a:off x="5580112" y="2461538"/>
            <a:ext cx="576064" cy="1183486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églalap 19"/>
          <p:cNvSpPr/>
          <p:nvPr/>
        </p:nvSpPr>
        <p:spPr>
          <a:xfrm>
            <a:off x="6660232" y="3933056"/>
            <a:ext cx="1784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>
                <a:solidFill>
                  <a:srgbClr val="000000"/>
                </a:solidFill>
                <a:latin typeface="Calibri" pitchFamily="34" charset="0"/>
              </a:rPr>
              <a:t>Processus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dirty="0" err="1" smtClean="0">
                <a:solidFill>
                  <a:srgbClr val="000000"/>
                </a:solidFill>
                <a:latin typeface="Calibri" pitchFamily="34" charset="0"/>
              </a:rPr>
              <a:t>vocalis</a:t>
            </a:r>
            <a:endParaRPr lang="hu-HU" dirty="0"/>
          </a:p>
        </p:txBody>
      </p:sp>
      <p:cxnSp>
        <p:nvCxnSpPr>
          <p:cNvPr id="22" name="Egyenes összekötő 21"/>
          <p:cNvCxnSpPr>
            <a:stCxn id="20" idx="1"/>
          </p:cNvCxnSpPr>
          <p:nvPr/>
        </p:nvCxnSpPr>
        <p:spPr>
          <a:xfrm flipH="1" flipV="1">
            <a:off x="5652120" y="3933056"/>
            <a:ext cx="1008112" cy="18466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églalap 24"/>
          <p:cNvSpPr/>
          <p:nvPr/>
        </p:nvSpPr>
        <p:spPr>
          <a:xfrm>
            <a:off x="6804248" y="4797152"/>
            <a:ext cx="1783180" cy="400110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lvl="0" algn="ctr"/>
            <a:r>
              <a:rPr lang="hu-HU" sz="2000" dirty="0" err="1" smtClean="0">
                <a:solidFill>
                  <a:srgbClr val="000000"/>
                </a:solidFill>
                <a:latin typeface="Calibri" pitchFamily="34" charset="0"/>
              </a:rPr>
              <a:t>Conus</a:t>
            </a:r>
            <a:r>
              <a:rPr lang="hu-HU" sz="2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  <a:latin typeface="Calibri" pitchFamily="34" charset="0"/>
              </a:rPr>
              <a:t>elasticus</a:t>
            </a:r>
            <a:endParaRPr lang="hu-HU" sz="20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3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150697" y="60325"/>
            <a:ext cx="690451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hu-HU" sz="3200" b="1" dirty="0">
                <a:solidFill>
                  <a:srgbClr val="003300"/>
                </a:solidFill>
                <a:latin typeface="Calibri" pitchFamily="34" charset="0"/>
              </a:rPr>
              <a:t>GLOTTIS</a:t>
            </a:r>
          </a:p>
          <a:p>
            <a:pPr algn="ctr" eaLnBrk="0" hangingPunct="0"/>
            <a:r>
              <a:rPr lang="hu-HU" sz="2000" b="1" i="1" dirty="0">
                <a:solidFill>
                  <a:srgbClr val="003300"/>
                </a:solidFill>
                <a:latin typeface="Calibri" pitchFamily="34" charset="0"/>
              </a:rPr>
              <a:t>DIE STIMMRITZE BEGRENZENDEN WANDTEILE DES KEHLKOPFES</a:t>
            </a:r>
            <a:endParaRPr lang="hu-HU" sz="2400" b="1" dirty="0">
              <a:solidFill>
                <a:srgbClr val="003300"/>
              </a:solidFill>
              <a:latin typeface="Calibri" pitchFamily="34" charset="0"/>
            </a:endParaRPr>
          </a:p>
        </p:txBody>
      </p:sp>
      <p:pic>
        <p:nvPicPr>
          <p:cNvPr id="60419" name="Picture 3" descr="KÉSZ_gég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1193800"/>
            <a:ext cx="3097213" cy="5638800"/>
          </a:xfrm>
          <a:prstGeom prst="rect">
            <a:avLst/>
          </a:prstGeom>
          <a:noFill/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6084168" y="1484784"/>
            <a:ext cx="18145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sz="2000" dirty="0">
                <a:latin typeface="Calibri" pitchFamily="34" charset="0"/>
              </a:rPr>
              <a:t>Rima </a:t>
            </a:r>
            <a:r>
              <a:rPr lang="hu-HU" sz="2000" dirty="0" err="1">
                <a:latin typeface="Calibri" pitchFamily="34" charset="0"/>
              </a:rPr>
              <a:t>glottidis</a:t>
            </a:r>
            <a:endParaRPr lang="hu-HU" sz="2000" dirty="0">
              <a:latin typeface="Calibri" pitchFamily="34" charset="0"/>
            </a:endParaRPr>
          </a:p>
          <a:p>
            <a:pPr eaLnBrk="0" hangingPunct="0"/>
            <a:r>
              <a:rPr lang="hu-HU" sz="2000" dirty="0">
                <a:latin typeface="Calibri" pitchFamily="34" charset="0"/>
              </a:rPr>
              <a:t>2-2,5 cm </a:t>
            </a:r>
            <a:r>
              <a:rPr lang="hu-HU" sz="2000" dirty="0" err="1">
                <a:latin typeface="Calibri" pitchFamily="34" charset="0"/>
              </a:rPr>
              <a:t>lang</a:t>
            </a:r>
            <a:endParaRPr lang="hu-HU" sz="2000" dirty="0">
              <a:latin typeface="Calibri" pitchFamily="34" charset="0"/>
            </a:endParaRPr>
          </a:p>
          <a:p>
            <a:pPr eaLnBrk="0" hangingPunct="0"/>
            <a:r>
              <a:rPr lang="hu-HU" sz="2000" dirty="0">
                <a:latin typeface="Calibri" pitchFamily="34" charset="0"/>
              </a:rPr>
              <a:t>0,5-1,5 cm </a:t>
            </a:r>
            <a:r>
              <a:rPr lang="hu-HU" sz="2000" dirty="0" err="1">
                <a:latin typeface="Calibri" pitchFamily="34" charset="0"/>
              </a:rPr>
              <a:t>weit</a:t>
            </a:r>
            <a:endParaRPr lang="hu-HU" sz="2000" dirty="0">
              <a:latin typeface="Calibri" pitchFamily="34" charset="0"/>
            </a:endParaRPr>
          </a:p>
        </p:txBody>
      </p:sp>
      <p:pic>
        <p:nvPicPr>
          <p:cNvPr id="60421" name="Picture 5" descr="Toldtgége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7600" y="2722563"/>
            <a:ext cx="4191000" cy="4110037"/>
          </a:xfrm>
          <a:prstGeom prst="rect">
            <a:avLst/>
          </a:prstGeom>
          <a:noFill/>
        </p:spPr>
      </p:pic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3276600" y="4422775"/>
            <a:ext cx="24186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dirty="0" err="1">
                <a:latin typeface="Calibri" pitchFamily="34" charset="0"/>
              </a:rPr>
              <a:t>Pars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intermembranacea</a:t>
            </a:r>
            <a:endParaRPr lang="hu-HU" dirty="0">
              <a:latin typeface="Calibri" pitchFamily="34" charset="0"/>
            </a:endParaRP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3048000" y="5464175"/>
            <a:ext cx="2156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dirty="0" err="1">
                <a:latin typeface="Calibri" pitchFamily="34" charset="0"/>
              </a:rPr>
              <a:t>Pars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intercartilaginea</a:t>
            </a:r>
            <a:endParaRPr lang="hu-HU" dirty="0">
              <a:latin typeface="Calibri" pitchFamily="34" charset="0"/>
            </a:endParaRPr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>
            <a:off x="5562600" y="45720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 flipV="1">
            <a:off x="5122863" y="5651500"/>
            <a:ext cx="1963737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20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homoko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750"/>
            <a:ext cx="4700588" cy="6191250"/>
          </a:xfrm>
          <a:prstGeom prst="rect">
            <a:avLst/>
          </a:prstGeom>
          <a:noFill/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195736" y="1268760"/>
            <a:ext cx="216024" cy="1785104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100" b="1" dirty="0" err="1">
                <a:latin typeface="Calibri" pitchFamily="34" charset="0"/>
              </a:rPr>
              <a:t>Vestibulum</a:t>
            </a:r>
            <a:endParaRPr lang="en-US" sz="1100" b="1" dirty="0">
              <a:latin typeface="Calibri" pitchFamily="34" charset="0"/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4703763" y="3405188"/>
            <a:ext cx="2089150" cy="39687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Ventriculus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835696" y="4437112"/>
            <a:ext cx="1080120" cy="46166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sz="1200" b="1" dirty="0" err="1">
                <a:latin typeface="Calibri" pitchFamily="34" charset="0"/>
              </a:rPr>
              <a:t>Cavum</a:t>
            </a:r>
            <a:r>
              <a:rPr lang="hu-HU" sz="1200" b="1" dirty="0">
                <a:latin typeface="Calibri" pitchFamily="34" charset="0"/>
              </a:rPr>
              <a:t> </a:t>
            </a:r>
            <a:r>
              <a:rPr lang="hu-HU" sz="1200" b="1" dirty="0" err="1">
                <a:latin typeface="Calibri" pitchFamily="34" charset="0"/>
              </a:rPr>
              <a:t>subglotticum</a:t>
            </a:r>
            <a:endParaRPr lang="en-US" sz="1200" b="1" dirty="0">
              <a:latin typeface="Calibri" pitchFamily="34" charset="0"/>
            </a:endParaRP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4705350" y="2732088"/>
            <a:ext cx="2087563" cy="40011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000" dirty="0" err="1">
                <a:latin typeface="Calibri" pitchFamily="34" charset="0"/>
              </a:rPr>
              <a:t>Plica</a:t>
            </a:r>
            <a:r>
              <a:rPr lang="hu-HU" sz="2000" dirty="0">
                <a:latin typeface="Calibri" pitchFamily="34" charset="0"/>
              </a:rPr>
              <a:t> v</a:t>
            </a:r>
            <a:r>
              <a:rPr lang="en-US" sz="2000" dirty="0" err="1">
                <a:latin typeface="Calibri" pitchFamily="34" charset="0"/>
              </a:rPr>
              <a:t>estibular</a:t>
            </a:r>
            <a:r>
              <a:rPr lang="hu-HU" sz="2000" dirty="0">
                <a:latin typeface="Calibri" pitchFamily="34" charset="0"/>
              </a:rPr>
              <a:t>is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4702175" y="4197350"/>
            <a:ext cx="2117725" cy="39687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000" dirty="0" err="1">
                <a:latin typeface="Calibri" pitchFamily="34" charset="0"/>
              </a:rPr>
              <a:t>Plica</a:t>
            </a:r>
            <a:r>
              <a:rPr lang="hu-HU" sz="2000" dirty="0">
                <a:latin typeface="Calibri" pitchFamily="34" charset="0"/>
              </a:rPr>
              <a:t> </a:t>
            </a:r>
            <a:r>
              <a:rPr lang="hu-HU" sz="2000" dirty="0" err="1">
                <a:latin typeface="Calibri" pitchFamily="34" charset="0"/>
              </a:rPr>
              <a:t>vocalis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 flipH="1">
            <a:off x="2555775" y="2946400"/>
            <a:ext cx="2160687" cy="33858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 flipH="1" flipV="1">
            <a:off x="2555775" y="3429000"/>
            <a:ext cx="2146397" cy="9985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57357" name="Line 13"/>
          <p:cNvSpPr>
            <a:spLocks noChangeShapeType="1"/>
          </p:cNvSpPr>
          <p:nvPr/>
        </p:nvSpPr>
        <p:spPr bwMode="auto">
          <a:xfrm flipH="1" flipV="1">
            <a:off x="2771799" y="3356991"/>
            <a:ext cx="1930374" cy="2863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8100392" y="1556792"/>
            <a:ext cx="360040" cy="409342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dirty="0" smtClean="0">
                <a:latin typeface="Calibri" pitchFamily="34" charset="0"/>
              </a:rPr>
              <a:t>SANDUHRFORMEL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6" name="Háromszög 15"/>
          <p:cNvSpPr/>
          <p:nvPr/>
        </p:nvSpPr>
        <p:spPr>
          <a:xfrm>
            <a:off x="7524328" y="3356992"/>
            <a:ext cx="1512168" cy="1584176"/>
          </a:xfrm>
          <a:prstGeom prst="triangle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Háromszög 16"/>
          <p:cNvSpPr/>
          <p:nvPr/>
        </p:nvSpPr>
        <p:spPr>
          <a:xfrm rot="10800000">
            <a:off x="7524328" y="1916832"/>
            <a:ext cx="1512168" cy="1584176"/>
          </a:xfrm>
          <a:prstGeom prst="triangl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339752" y="188640"/>
            <a:ext cx="42195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hu-HU" sz="3600" b="1" dirty="0" smtClean="0">
                <a:solidFill>
                  <a:srgbClr val="003300"/>
                </a:solidFill>
                <a:latin typeface="Calibri" pitchFamily="34" charset="0"/>
              </a:rPr>
              <a:t>SCHLEIMHAUTRELIEF</a:t>
            </a:r>
            <a:endParaRPr lang="hu-HU" sz="3600" b="1" dirty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355976" y="1556792"/>
            <a:ext cx="1872208" cy="701675"/>
          </a:xfrm>
          <a:prstGeom prst="rect">
            <a:avLst/>
          </a:prstGeom>
          <a:solidFill>
            <a:srgbClr val="CCFF99">
              <a:alpha val="60000"/>
            </a:srgbClr>
          </a:solidFill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hu-HU" sz="2000" dirty="0" smtClean="0">
                <a:latin typeface="Calibri" pitchFamily="34" charset="0"/>
              </a:rPr>
              <a:t>M</a:t>
            </a:r>
            <a:r>
              <a:rPr lang="en-US" sz="2000" dirty="0" err="1" smtClean="0">
                <a:latin typeface="Calibri" pitchFamily="34" charset="0"/>
              </a:rPr>
              <a:t>embran</a:t>
            </a:r>
            <a:r>
              <a:rPr lang="hu-HU" sz="2000" dirty="0" smtClean="0">
                <a:latin typeface="Calibri" pitchFamily="34" charset="0"/>
              </a:rPr>
              <a:t>a</a:t>
            </a:r>
            <a:endParaRPr lang="en-US" sz="2000" dirty="0" smtClean="0">
              <a:latin typeface="Calibri" pitchFamily="34" charset="0"/>
            </a:endParaRPr>
          </a:p>
          <a:p>
            <a:pPr algn="ctr"/>
            <a:r>
              <a:rPr lang="hu-HU" sz="2000" dirty="0" smtClean="0">
                <a:latin typeface="Calibri" pitchFamily="34" charset="0"/>
              </a:rPr>
              <a:t>q</a:t>
            </a:r>
            <a:r>
              <a:rPr lang="en-US" sz="2000" dirty="0" err="1">
                <a:latin typeface="Calibri" pitchFamily="34" charset="0"/>
              </a:rPr>
              <a:t>uadrangular</a:t>
            </a:r>
            <a:r>
              <a:rPr lang="hu-HU" sz="2000" dirty="0">
                <a:latin typeface="Calibri" pitchFamily="34" charset="0"/>
              </a:rPr>
              <a:t>is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4211960" y="4725144"/>
            <a:ext cx="2087909" cy="396875"/>
          </a:xfrm>
          <a:prstGeom prst="rect">
            <a:avLst/>
          </a:prstGeom>
          <a:solidFill>
            <a:srgbClr val="FFFF99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Calibri" pitchFamily="34" charset="0"/>
              </a:rPr>
              <a:t>Conus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elasticus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flipH="1">
            <a:off x="2699792" y="2132856"/>
            <a:ext cx="1656184" cy="936104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 flipH="1" flipV="1">
            <a:off x="3131840" y="4221088"/>
            <a:ext cx="1080120" cy="504056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24" name="Line 9"/>
          <p:cNvSpPr>
            <a:spLocks noChangeShapeType="1"/>
          </p:cNvSpPr>
          <p:nvPr/>
        </p:nvSpPr>
        <p:spPr bwMode="auto">
          <a:xfrm flipH="1" flipV="1">
            <a:off x="2915816" y="2132856"/>
            <a:ext cx="1440160" cy="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25" name="Szabadkézi sokszög 24"/>
          <p:cNvSpPr/>
          <p:nvPr/>
        </p:nvSpPr>
        <p:spPr>
          <a:xfrm>
            <a:off x="2627784" y="1988840"/>
            <a:ext cx="296391" cy="1224135"/>
          </a:xfrm>
          <a:custGeom>
            <a:avLst/>
            <a:gdLst>
              <a:gd name="connsiteX0" fmla="*/ 276225 w 285750"/>
              <a:gd name="connsiteY0" fmla="*/ 0 h 1076325"/>
              <a:gd name="connsiteX1" fmla="*/ 285750 w 285750"/>
              <a:gd name="connsiteY1" fmla="*/ 28575 h 1076325"/>
              <a:gd name="connsiteX2" fmla="*/ 276225 w 285750"/>
              <a:gd name="connsiteY2" fmla="*/ 161925 h 1076325"/>
              <a:gd name="connsiteX3" fmla="*/ 247650 w 285750"/>
              <a:gd name="connsiteY3" fmla="*/ 247650 h 1076325"/>
              <a:gd name="connsiteX4" fmla="*/ 228600 w 285750"/>
              <a:gd name="connsiteY4" fmla="*/ 314325 h 1076325"/>
              <a:gd name="connsiteX5" fmla="*/ 209550 w 285750"/>
              <a:gd name="connsiteY5" fmla="*/ 371475 h 1076325"/>
              <a:gd name="connsiteX6" fmla="*/ 190500 w 285750"/>
              <a:gd name="connsiteY6" fmla="*/ 428625 h 1076325"/>
              <a:gd name="connsiteX7" fmla="*/ 180975 w 285750"/>
              <a:gd name="connsiteY7" fmla="*/ 457200 h 1076325"/>
              <a:gd name="connsiteX8" fmla="*/ 171450 w 285750"/>
              <a:gd name="connsiteY8" fmla="*/ 485775 h 1076325"/>
              <a:gd name="connsiteX9" fmla="*/ 142875 w 285750"/>
              <a:gd name="connsiteY9" fmla="*/ 542925 h 1076325"/>
              <a:gd name="connsiteX10" fmla="*/ 123825 w 285750"/>
              <a:gd name="connsiteY10" fmla="*/ 571500 h 1076325"/>
              <a:gd name="connsiteX11" fmla="*/ 104775 w 285750"/>
              <a:gd name="connsiteY11" fmla="*/ 628650 h 1076325"/>
              <a:gd name="connsiteX12" fmla="*/ 85725 w 285750"/>
              <a:gd name="connsiteY12" fmla="*/ 685800 h 1076325"/>
              <a:gd name="connsiteX13" fmla="*/ 76200 w 285750"/>
              <a:gd name="connsiteY13" fmla="*/ 714375 h 1076325"/>
              <a:gd name="connsiteX14" fmla="*/ 57150 w 285750"/>
              <a:gd name="connsiteY14" fmla="*/ 790575 h 1076325"/>
              <a:gd name="connsiteX15" fmla="*/ 47625 w 285750"/>
              <a:gd name="connsiteY15" fmla="*/ 828675 h 1076325"/>
              <a:gd name="connsiteX16" fmla="*/ 28575 w 285750"/>
              <a:gd name="connsiteY16" fmla="*/ 952500 h 1076325"/>
              <a:gd name="connsiteX17" fmla="*/ 9525 w 285750"/>
              <a:gd name="connsiteY17" fmla="*/ 1028700 h 1076325"/>
              <a:gd name="connsiteX18" fmla="*/ 0 w 285750"/>
              <a:gd name="connsiteY18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5750" h="1076325">
                <a:moveTo>
                  <a:pt x="276225" y="0"/>
                </a:moveTo>
                <a:cubicBezTo>
                  <a:pt x="279400" y="9525"/>
                  <a:pt x="285750" y="18535"/>
                  <a:pt x="285750" y="28575"/>
                </a:cubicBezTo>
                <a:cubicBezTo>
                  <a:pt x="285750" y="73138"/>
                  <a:pt x="282836" y="117855"/>
                  <a:pt x="276225" y="161925"/>
                </a:cubicBezTo>
                <a:lnTo>
                  <a:pt x="247650" y="247650"/>
                </a:lnTo>
                <a:cubicBezTo>
                  <a:pt x="215639" y="343682"/>
                  <a:pt x="264480" y="194724"/>
                  <a:pt x="228600" y="314325"/>
                </a:cubicBezTo>
                <a:cubicBezTo>
                  <a:pt x="222830" y="333559"/>
                  <a:pt x="215900" y="352425"/>
                  <a:pt x="209550" y="371475"/>
                </a:cubicBezTo>
                <a:lnTo>
                  <a:pt x="190500" y="428625"/>
                </a:lnTo>
                <a:lnTo>
                  <a:pt x="180975" y="457200"/>
                </a:lnTo>
                <a:cubicBezTo>
                  <a:pt x="177800" y="466725"/>
                  <a:pt x="177019" y="477421"/>
                  <a:pt x="171450" y="485775"/>
                </a:cubicBezTo>
                <a:cubicBezTo>
                  <a:pt x="116855" y="567667"/>
                  <a:pt x="182310" y="464055"/>
                  <a:pt x="142875" y="542925"/>
                </a:cubicBezTo>
                <a:cubicBezTo>
                  <a:pt x="137755" y="553164"/>
                  <a:pt x="128474" y="561039"/>
                  <a:pt x="123825" y="571500"/>
                </a:cubicBezTo>
                <a:cubicBezTo>
                  <a:pt x="115670" y="589850"/>
                  <a:pt x="111125" y="609600"/>
                  <a:pt x="104775" y="628650"/>
                </a:cubicBezTo>
                <a:lnTo>
                  <a:pt x="85725" y="685800"/>
                </a:lnTo>
                <a:cubicBezTo>
                  <a:pt x="82550" y="695325"/>
                  <a:pt x="78635" y="704635"/>
                  <a:pt x="76200" y="714375"/>
                </a:cubicBezTo>
                <a:lnTo>
                  <a:pt x="57150" y="790575"/>
                </a:lnTo>
                <a:cubicBezTo>
                  <a:pt x="53975" y="803275"/>
                  <a:pt x="49476" y="815716"/>
                  <a:pt x="47625" y="828675"/>
                </a:cubicBezTo>
                <a:cubicBezTo>
                  <a:pt x="44148" y="853016"/>
                  <a:pt x="34239" y="926068"/>
                  <a:pt x="28575" y="952500"/>
                </a:cubicBezTo>
                <a:cubicBezTo>
                  <a:pt x="23089" y="978101"/>
                  <a:pt x="14660" y="1003027"/>
                  <a:pt x="9525" y="1028700"/>
                </a:cubicBezTo>
                <a:lnTo>
                  <a:pt x="0" y="1076325"/>
                </a:lnTo>
              </a:path>
            </a:pathLst>
          </a:cu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28"/>
          <p:cNvSpPr/>
          <p:nvPr/>
        </p:nvSpPr>
        <p:spPr>
          <a:xfrm>
            <a:off x="129108" y="3095625"/>
            <a:ext cx="1070755" cy="707886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hu-HU" sz="2000" dirty="0" smtClean="0">
                <a:solidFill>
                  <a:srgbClr val="FF0000"/>
                </a:solidFill>
                <a:latin typeface="Calibri" pitchFamily="34" charset="0"/>
              </a:rPr>
              <a:t>Rima </a:t>
            </a:r>
            <a:r>
              <a:rPr lang="hu-HU" sz="2000" dirty="0" err="1" smtClean="0">
                <a:solidFill>
                  <a:srgbClr val="FF0000"/>
                </a:solidFill>
                <a:latin typeface="Calibri" pitchFamily="34" charset="0"/>
              </a:rPr>
              <a:t>glottidis</a:t>
            </a:r>
            <a:endParaRPr lang="en-US" sz="2000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30" name="Egyenes összekötő 29"/>
          <p:cNvCxnSpPr/>
          <p:nvPr/>
        </p:nvCxnSpPr>
        <p:spPr>
          <a:xfrm>
            <a:off x="323528" y="3429000"/>
            <a:ext cx="2376264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zabadkézi sokszög 32"/>
          <p:cNvSpPr/>
          <p:nvPr/>
        </p:nvSpPr>
        <p:spPr>
          <a:xfrm>
            <a:off x="2457450" y="3524250"/>
            <a:ext cx="674390" cy="696839"/>
          </a:xfrm>
          <a:custGeom>
            <a:avLst/>
            <a:gdLst>
              <a:gd name="connsiteX0" fmla="*/ 0 w 276225"/>
              <a:gd name="connsiteY0" fmla="*/ 0 h 496720"/>
              <a:gd name="connsiteX1" fmla="*/ 38100 w 276225"/>
              <a:gd name="connsiteY1" fmla="*/ 133350 h 496720"/>
              <a:gd name="connsiteX2" fmla="*/ 47625 w 276225"/>
              <a:gd name="connsiteY2" fmla="*/ 161925 h 496720"/>
              <a:gd name="connsiteX3" fmla="*/ 76200 w 276225"/>
              <a:gd name="connsiteY3" fmla="*/ 219075 h 496720"/>
              <a:gd name="connsiteX4" fmla="*/ 95250 w 276225"/>
              <a:gd name="connsiteY4" fmla="*/ 247650 h 496720"/>
              <a:gd name="connsiteX5" fmla="*/ 104775 w 276225"/>
              <a:gd name="connsiteY5" fmla="*/ 276225 h 496720"/>
              <a:gd name="connsiteX6" fmla="*/ 123825 w 276225"/>
              <a:gd name="connsiteY6" fmla="*/ 304800 h 496720"/>
              <a:gd name="connsiteX7" fmla="*/ 171450 w 276225"/>
              <a:gd name="connsiteY7" fmla="*/ 390525 h 496720"/>
              <a:gd name="connsiteX8" fmla="*/ 200025 w 276225"/>
              <a:gd name="connsiteY8" fmla="*/ 419100 h 496720"/>
              <a:gd name="connsiteX9" fmla="*/ 266700 w 276225"/>
              <a:gd name="connsiteY9" fmla="*/ 495300 h 496720"/>
              <a:gd name="connsiteX10" fmla="*/ 276225 w 276225"/>
              <a:gd name="connsiteY10" fmla="*/ 495300 h 49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6225" h="496720">
                <a:moveTo>
                  <a:pt x="0" y="0"/>
                </a:moveTo>
                <a:cubicBezTo>
                  <a:pt x="23920" y="95681"/>
                  <a:pt x="10771" y="51362"/>
                  <a:pt x="38100" y="133350"/>
                </a:cubicBezTo>
                <a:cubicBezTo>
                  <a:pt x="41275" y="142875"/>
                  <a:pt x="42056" y="153571"/>
                  <a:pt x="47625" y="161925"/>
                </a:cubicBezTo>
                <a:cubicBezTo>
                  <a:pt x="102220" y="243817"/>
                  <a:pt x="36765" y="140205"/>
                  <a:pt x="76200" y="219075"/>
                </a:cubicBezTo>
                <a:cubicBezTo>
                  <a:pt x="81320" y="229314"/>
                  <a:pt x="90130" y="237411"/>
                  <a:pt x="95250" y="247650"/>
                </a:cubicBezTo>
                <a:cubicBezTo>
                  <a:pt x="99740" y="256630"/>
                  <a:pt x="100285" y="267245"/>
                  <a:pt x="104775" y="276225"/>
                </a:cubicBezTo>
                <a:cubicBezTo>
                  <a:pt x="109895" y="286464"/>
                  <a:pt x="118705" y="294561"/>
                  <a:pt x="123825" y="304800"/>
                </a:cubicBezTo>
                <a:cubicBezTo>
                  <a:pt x="147780" y="352710"/>
                  <a:pt x="111385" y="330460"/>
                  <a:pt x="171450" y="390525"/>
                </a:cubicBezTo>
                <a:cubicBezTo>
                  <a:pt x="180975" y="400050"/>
                  <a:pt x="191755" y="408467"/>
                  <a:pt x="200025" y="419100"/>
                </a:cubicBezTo>
                <a:cubicBezTo>
                  <a:pt x="236393" y="465859"/>
                  <a:pt x="223116" y="473508"/>
                  <a:pt x="266700" y="495300"/>
                </a:cubicBezTo>
                <a:cubicBezTo>
                  <a:pt x="269540" y="496720"/>
                  <a:pt x="273050" y="495300"/>
                  <a:pt x="276225" y="495300"/>
                </a:cubicBezTo>
              </a:path>
            </a:pathLst>
          </a:cu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5" name="Egyenes összekötő 34"/>
          <p:cNvCxnSpPr>
            <a:stCxn id="24" idx="1"/>
          </p:cNvCxnSpPr>
          <p:nvPr/>
        </p:nvCxnSpPr>
        <p:spPr>
          <a:xfrm>
            <a:off x="2915816" y="2132856"/>
            <a:ext cx="144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 flipV="1">
            <a:off x="2699792" y="2132856"/>
            <a:ext cx="1656184" cy="9361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/>
          <p:cNvCxnSpPr>
            <a:stCxn id="22" idx="1"/>
          </p:cNvCxnSpPr>
          <p:nvPr/>
        </p:nvCxnSpPr>
        <p:spPr>
          <a:xfrm>
            <a:off x="3131840" y="4221088"/>
            <a:ext cx="1080120" cy="5040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43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KÉSZ_gége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765175"/>
            <a:ext cx="2376488" cy="5867400"/>
          </a:xfrm>
          <a:prstGeom prst="rect">
            <a:avLst/>
          </a:prstGeom>
          <a:noFill/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965294" y="60325"/>
            <a:ext cx="52197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hu-HU" sz="3600" b="1" dirty="0">
                <a:solidFill>
                  <a:srgbClr val="003300"/>
                </a:solidFill>
                <a:latin typeface="Calibri" pitchFamily="34" charset="0"/>
              </a:rPr>
              <a:t>FEINBAU DES KEHLKOPFES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57200" y="1174750"/>
            <a:ext cx="3743974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sz="2000" dirty="0" err="1">
                <a:solidFill>
                  <a:srgbClr val="003300"/>
                </a:solidFill>
                <a:latin typeface="Calibri" pitchFamily="34" charset="0"/>
              </a:rPr>
              <a:t>Vestibulum</a:t>
            </a:r>
            <a:r>
              <a:rPr lang="hu-HU" sz="2000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sz="2000" dirty="0" err="1">
                <a:solidFill>
                  <a:srgbClr val="003300"/>
                </a:solidFill>
                <a:latin typeface="Calibri" pitchFamily="34" charset="0"/>
              </a:rPr>
              <a:t>laryngis</a:t>
            </a:r>
            <a:endParaRPr lang="hu-HU" sz="2000" dirty="0">
              <a:solidFill>
                <a:srgbClr val="003300"/>
              </a:solidFill>
              <a:latin typeface="Calibri" pitchFamily="34" charset="0"/>
            </a:endParaRPr>
          </a:p>
          <a:p>
            <a:pPr eaLnBrk="0" hangingPunct="0"/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Respirationsepithel</a:t>
            </a:r>
            <a:endParaRPr lang="hu-HU" dirty="0">
              <a:solidFill>
                <a:srgbClr val="003300"/>
              </a:solidFill>
              <a:latin typeface="Calibri" pitchFamily="34" charset="0"/>
            </a:endParaRPr>
          </a:p>
          <a:p>
            <a:pPr eaLnBrk="0" hangingPunct="0"/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lockeres</a:t>
            </a:r>
            <a:r>
              <a:rPr lang="hu-HU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Bindegewebe</a:t>
            </a:r>
            <a:r>
              <a:rPr lang="hu-HU" dirty="0">
                <a:solidFill>
                  <a:srgbClr val="003300"/>
                </a:solidFill>
                <a:latin typeface="Calibri" pitchFamily="34" charset="0"/>
              </a:rPr>
              <a:t> (</a:t>
            </a:r>
            <a:r>
              <a:rPr lang="hu-HU" dirty="0" err="1" smtClean="0">
                <a:solidFill>
                  <a:srgbClr val="003300"/>
                </a:solidFill>
                <a:latin typeface="Calibri" pitchFamily="34" charset="0"/>
              </a:rPr>
              <a:t>Glottisödem</a:t>
            </a:r>
            <a:r>
              <a:rPr lang="hu-HU" dirty="0" smtClean="0">
                <a:solidFill>
                  <a:srgbClr val="003300"/>
                </a:solidFill>
                <a:latin typeface="Calibri" pitchFamily="34" charset="0"/>
              </a:rPr>
              <a:t>!)</a:t>
            </a:r>
            <a:endParaRPr lang="hu-HU" dirty="0">
              <a:solidFill>
                <a:srgbClr val="003300"/>
              </a:solidFill>
              <a:latin typeface="Calibri" pitchFamily="34" charset="0"/>
            </a:endParaRPr>
          </a:p>
          <a:p>
            <a:pPr eaLnBrk="0" hangingPunct="0"/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seromuköse</a:t>
            </a:r>
            <a:r>
              <a:rPr lang="hu-HU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Drüsen</a:t>
            </a:r>
            <a:endParaRPr lang="hu-HU" dirty="0">
              <a:solidFill>
                <a:srgbClr val="003300"/>
              </a:solidFill>
              <a:latin typeface="Calibri" pitchFamily="34" charset="0"/>
            </a:endParaRPr>
          </a:p>
          <a:p>
            <a:pPr eaLnBrk="0" hangingPunct="0"/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Membrana</a:t>
            </a:r>
            <a:r>
              <a:rPr lang="hu-HU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quadrangularis</a:t>
            </a:r>
            <a:endParaRPr lang="hu-HU" dirty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52400" y="4070350"/>
            <a:ext cx="468044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sz="2000" dirty="0">
                <a:solidFill>
                  <a:srgbClr val="003300"/>
                </a:solidFill>
                <a:latin typeface="Calibri" pitchFamily="34" charset="0"/>
              </a:rPr>
              <a:t>An den </a:t>
            </a:r>
            <a:r>
              <a:rPr lang="hu-HU" sz="2000" dirty="0" err="1">
                <a:solidFill>
                  <a:srgbClr val="003300"/>
                </a:solidFill>
                <a:latin typeface="Calibri" pitchFamily="34" charset="0"/>
              </a:rPr>
              <a:t>Stimmfalten</a:t>
            </a:r>
            <a:endParaRPr lang="hu-HU" sz="2000" dirty="0">
              <a:solidFill>
                <a:srgbClr val="003300"/>
              </a:solidFill>
              <a:latin typeface="Calibri" pitchFamily="34" charset="0"/>
            </a:endParaRPr>
          </a:p>
          <a:p>
            <a:pPr eaLnBrk="0" hangingPunct="0"/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Mehrsch</a:t>
            </a:r>
            <a:r>
              <a:rPr lang="hu-HU" dirty="0">
                <a:solidFill>
                  <a:srgbClr val="003300"/>
                </a:solidFill>
                <a:latin typeface="Calibri" pitchFamily="34" charset="0"/>
              </a:rPr>
              <a:t>. </a:t>
            </a:r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unverhorn</a:t>
            </a:r>
            <a:r>
              <a:rPr lang="hu-HU" dirty="0">
                <a:solidFill>
                  <a:srgbClr val="003300"/>
                </a:solidFill>
                <a:latin typeface="Calibri" pitchFamily="34" charset="0"/>
              </a:rPr>
              <a:t>. </a:t>
            </a:r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Plattenepithel</a:t>
            </a:r>
            <a:endParaRPr lang="hu-HU" dirty="0">
              <a:solidFill>
                <a:srgbClr val="003300"/>
              </a:solidFill>
              <a:latin typeface="Calibri" pitchFamily="34" charset="0"/>
            </a:endParaRPr>
          </a:p>
          <a:p>
            <a:pPr eaLnBrk="0" hangingPunct="0"/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Bindegewebe</a:t>
            </a:r>
            <a:r>
              <a:rPr lang="hu-HU" dirty="0">
                <a:solidFill>
                  <a:srgbClr val="003300"/>
                </a:solidFill>
                <a:latin typeface="Calibri" pitchFamily="34" charset="0"/>
              </a:rPr>
              <a:t> mit </a:t>
            </a:r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Stimmfalten</a:t>
            </a:r>
            <a:r>
              <a:rPr lang="hu-HU" dirty="0">
                <a:solidFill>
                  <a:srgbClr val="003300"/>
                </a:solidFill>
                <a:latin typeface="Calibri" pitchFamily="34" charset="0"/>
              </a:rPr>
              <a:t> fest </a:t>
            </a:r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verwachsen</a:t>
            </a:r>
            <a:endParaRPr lang="hu-HU" dirty="0">
              <a:solidFill>
                <a:srgbClr val="003300"/>
              </a:solidFill>
              <a:latin typeface="Calibri" pitchFamily="34" charset="0"/>
            </a:endParaRPr>
          </a:p>
          <a:p>
            <a:pPr eaLnBrk="0" hangingPunct="0"/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keine</a:t>
            </a:r>
            <a:r>
              <a:rPr lang="hu-HU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Drüsen</a:t>
            </a:r>
            <a:endParaRPr lang="hu-HU" dirty="0">
              <a:solidFill>
                <a:srgbClr val="003300"/>
              </a:solidFill>
              <a:latin typeface="Calibri" pitchFamily="34" charset="0"/>
            </a:endParaRPr>
          </a:p>
          <a:p>
            <a:pPr eaLnBrk="0" hangingPunct="0"/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mächtige</a:t>
            </a:r>
            <a:r>
              <a:rPr lang="hu-HU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Muskulatur</a:t>
            </a:r>
            <a:r>
              <a:rPr lang="hu-HU" dirty="0">
                <a:solidFill>
                  <a:srgbClr val="003300"/>
                </a:solidFill>
                <a:latin typeface="Calibri" pitchFamily="34" charset="0"/>
              </a:rPr>
              <a:t> (M. </a:t>
            </a:r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vocalis</a:t>
            </a:r>
            <a:r>
              <a:rPr lang="hu-HU" dirty="0">
                <a:solidFill>
                  <a:srgbClr val="003300"/>
                </a:solidFill>
                <a:latin typeface="Calibri" pitchFamily="34" charset="0"/>
              </a:rPr>
              <a:t>)</a:t>
            </a:r>
          </a:p>
          <a:p>
            <a:pPr eaLnBrk="0" hangingPunct="0"/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Membrana</a:t>
            </a:r>
            <a:r>
              <a:rPr lang="hu-HU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triangularis</a:t>
            </a:r>
            <a:endParaRPr lang="hu-HU" dirty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6588125" y="1412875"/>
            <a:ext cx="20313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Sacculus</a:t>
            </a:r>
            <a:r>
              <a:rPr lang="hu-HU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laryngis</a:t>
            </a:r>
            <a:endParaRPr lang="hu-HU" dirty="0">
              <a:solidFill>
                <a:srgbClr val="003300"/>
              </a:solidFill>
              <a:latin typeface="Calibri" pitchFamily="34" charset="0"/>
            </a:endParaRPr>
          </a:p>
          <a:p>
            <a:pPr eaLnBrk="0" hangingPunct="0"/>
            <a:r>
              <a:rPr lang="hu-HU" dirty="0">
                <a:solidFill>
                  <a:srgbClr val="003300"/>
                </a:solidFill>
                <a:latin typeface="Calibri" pitchFamily="34" charset="0"/>
              </a:rPr>
              <a:t>(</a:t>
            </a:r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Kehlkopfsäckchen-</a:t>
            </a:r>
            <a:endParaRPr lang="hu-HU" dirty="0">
              <a:solidFill>
                <a:srgbClr val="003300"/>
              </a:solidFill>
              <a:latin typeface="Calibri" pitchFamily="34" charset="0"/>
            </a:endParaRPr>
          </a:p>
          <a:p>
            <a:pPr eaLnBrk="0" hangingPunct="0"/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Homolog</a:t>
            </a:r>
            <a:r>
              <a:rPr lang="hu-HU" dirty="0">
                <a:solidFill>
                  <a:srgbClr val="003300"/>
                </a:solidFill>
                <a:latin typeface="Calibri" pitchFamily="34" charset="0"/>
              </a:rPr>
              <a:t>,</a:t>
            </a:r>
          </a:p>
          <a:p>
            <a:pPr eaLnBrk="0" hangingPunct="0"/>
            <a:r>
              <a:rPr lang="hu-HU" dirty="0" err="1">
                <a:solidFill>
                  <a:srgbClr val="003300"/>
                </a:solidFill>
                <a:latin typeface="Calibri" pitchFamily="34" charset="0"/>
              </a:rPr>
              <a:t>Schallverstärker</a:t>
            </a:r>
            <a:r>
              <a:rPr lang="hu-HU" dirty="0">
                <a:solidFill>
                  <a:srgbClr val="003300"/>
                </a:solidFill>
                <a:latin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612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267660" cy="1853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27540"/>
            <a:ext cx="7900064" cy="1677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8" y="4160088"/>
            <a:ext cx="2376264" cy="2149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9992" y="623590"/>
            <a:ext cx="45670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b="1" dirty="0" smtClean="0">
                <a:solidFill>
                  <a:srgbClr val="002060"/>
                </a:solidFill>
              </a:rPr>
              <a:t>Stimmritze</a:t>
            </a:r>
            <a:r>
              <a:rPr lang="hu-HU" dirty="0" smtClean="0">
                <a:solidFill>
                  <a:srgbClr val="002060"/>
                </a:solidFill>
              </a:rPr>
              <a:t> (Rima glottidis) = </a:t>
            </a:r>
            <a:r>
              <a:rPr lang="hu-HU" b="1" dirty="0" smtClean="0">
                <a:solidFill>
                  <a:srgbClr val="002060"/>
                </a:solidFill>
              </a:rPr>
              <a:t>Glottis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1. Pars intermembranacea = Glottis Phonatoria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2. Pars intercartilaginea = Glottis Respiratoria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0168" y="4361909"/>
            <a:ext cx="5222007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7.Cartilago cuneiformis 	</a:t>
            </a:r>
            <a:r>
              <a:rPr lang="hu-HU" dirty="0">
                <a:solidFill>
                  <a:srgbClr val="002060"/>
                </a:solidFill>
              </a:rPr>
              <a:t>&gt;</a:t>
            </a:r>
            <a:r>
              <a:rPr lang="hu-HU" dirty="0" smtClean="0">
                <a:solidFill>
                  <a:srgbClr val="002060"/>
                </a:solidFill>
              </a:rPr>
              <a:t>    </a:t>
            </a:r>
            <a:r>
              <a:rPr lang="hu-HU" dirty="0" smtClean="0">
                <a:solidFill>
                  <a:srgbClr val="002060"/>
                </a:solidFill>
              </a:rPr>
              <a:t>Tuberculum cuneiforme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8. </a:t>
            </a:r>
            <a:r>
              <a:rPr lang="hu-HU" dirty="0" err="1" smtClean="0">
                <a:solidFill>
                  <a:srgbClr val="002060"/>
                </a:solidFill>
              </a:rPr>
              <a:t>Cartilago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corniculata</a:t>
            </a:r>
            <a:r>
              <a:rPr lang="hu-HU" dirty="0" smtClean="0">
                <a:solidFill>
                  <a:srgbClr val="002060"/>
                </a:solidFill>
              </a:rPr>
              <a:t>   &gt;   </a:t>
            </a:r>
            <a:r>
              <a:rPr lang="hu-HU" dirty="0" smtClean="0">
                <a:solidFill>
                  <a:srgbClr val="002060"/>
                </a:solidFill>
              </a:rPr>
              <a:t>Tuberculum corniculatum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9. Epiglottis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10. Plica glossoepiglottica mediana 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414" y="2110016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sp>
        <p:nvSpPr>
          <p:cNvPr id="13" name="Rectangle 12"/>
          <p:cNvSpPr/>
          <p:nvPr/>
        </p:nvSpPr>
        <p:spPr>
          <a:xfrm>
            <a:off x="179512" y="6248345"/>
            <a:ext cx="5252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 smtClean="0"/>
              <a:t>Faller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82425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laryngoscopi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41438"/>
            <a:ext cx="6572250" cy="2636837"/>
          </a:xfrm>
        </p:spPr>
      </p:pic>
      <p:pic>
        <p:nvPicPr>
          <p:cNvPr id="21507" name="Picture 4" descr="laringoscopias kep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2488" y="4508500"/>
            <a:ext cx="1941512" cy="1736725"/>
          </a:xfrm>
        </p:spPr>
      </p:pic>
      <p:pic>
        <p:nvPicPr>
          <p:cNvPr id="21508" name="Picture 5" descr="gegeizmok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08500"/>
            <a:ext cx="6480175" cy="1809750"/>
          </a:xfrm>
        </p:spPr>
      </p:pic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2771775" y="188913"/>
            <a:ext cx="3484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600" b="1">
                <a:solidFill>
                  <a:srgbClr val="003300"/>
                </a:solidFill>
                <a:latin typeface="Calibri" panose="020F0502020204030204" pitchFamily="34" charset="0"/>
              </a:rPr>
              <a:t>LARYNGOSKOPIE</a:t>
            </a:r>
          </a:p>
        </p:txBody>
      </p:sp>
      <p:pic>
        <p:nvPicPr>
          <p:cNvPr id="21510" name="Picture 2" descr="laryngoscopy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2301" r="32236" b="10019"/>
          <a:stretch>
            <a:fillRect/>
          </a:stretch>
        </p:blipFill>
        <p:spPr bwMode="auto">
          <a:xfrm>
            <a:off x="6516688" y="1196975"/>
            <a:ext cx="2482850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21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angrésinvivo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75856" y="1484784"/>
            <a:ext cx="2087562" cy="2217738"/>
          </a:xfrm>
          <a:noFill/>
          <a:ln/>
        </p:spPr>
      </p:pic>
      <p:pic>
        <p:nvPicPr>
          <p:cNvPr id="52227" name="Picture 3" descr="hangrésinvivo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536" y="1484784"/>
            <a:ext cx="2311400" cy="1981200"/>
          </a:xfrm>
          <a:noFill/>
          <a:ln/>
        </p:spPr>
      </p:pic>
      <p:pic>
        <p:nvPicPr>
          <p:cNvPr id="52228" name="Picture 4" descr="hangrésinvivo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84168" y="1484784"/>
            <a:ext cx="2232025" cy="2209800"/>
          </a:xfrm>
          <a:noFill/>
          <a:ln/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67544" y="3573016"/>
            <a:ext cx="2223493" cy="70788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000" dirty="0" err="1">
                <a:solidFill>
                  <a:srgbClr val="003300"/>
                </a:solidFill>
                <a:latin typeface="Calibri" pitchFamily="34" charset="0"/>
              </a:rPr>
              <a:t>Normales</a:t>
            </a:r>
            <a:r>
              <a:rPr lang="hu-HU" sz="2000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sz="2000" dirty="0" err="1">
                <a:solidFill>
                  <a:srgbClr val="003300"/>
                </a:solidFill>
                <a:latin typeface="Calibri" pitchFamily="34" charset="0"/>
              </a:rPr>
              <a:t>Sprechen</a:t>
            </a:r>
            <a:endParaRPr lang="hu-HU" sz="2000" dirty="0">
              <a:solidFill>
                <a:srgbClr val="003300"/>
              </a:solidFill>
              <a:latin typeface="Calibri" pitchFamily="34" charset="0"/>
            </a:endParaRPr>
          </a:p>
          <a:p>
            <a:pPr algn="ctr"/>
            <a:r>
              <a:rPr lang="hu-HU" sz="2000" i="1" dirty="0">
                <a:solidFill>
                  <a:srgbClr val="003300"/>
                </a:solidFill>
                <a:latin typeface="Calibri" pitchFamily="34" charset="0"/>
              </a:rPr>
              <a:t>rima </a:t>
            </a:r>
            <a:r>
              <a:rPr lang="hu-HU" sz="2000" i="1" dirty="0" err="1">
                <a:solidFill>
                  <a:srgbClr val="003300"/>
                </a:solidFill>
                <a:latin typeface="Calibri" pitchFamily="34" charset="0"/>
              </a:rPr>
              <a:t>glottidis</a:t>
            </a:r>
            <a:r>
              <a:rPr lang="hu-HU" sz="2000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sz="2000" dirty="0" err="1">
                <a:solidFill>
                  <a:srgbClr val="003300"/>
                </a:solidFill>
                <a:latin typeface="Calibri" pitchFamily="34" charset="0"/>
              </a:rPr>
              <a:t>ist</a:t>
            </a:r>
            <a:r>
              <a:rPr lang="hu-HU" sz="2000" dirty="0">
                <a:solidFill>
                  <a:srgbClr val="003300"/>
                </a:solidFill>
                <a:latin typeface="Calibri" pitchFamily="34" charset="0"/>
              </a:rPr>
              <a:t> </a:t>
            </a:r>
            <a:r>
              <a:rPr lang="hu-HU" sz="2000" dirty="0" err="1">
                <a:solidFill>
                  <a:srgbClr val="003300"/>
                </a:solidFill>
                <a:latin typeface="Calibri" pitchFamily="34" charset="0"/>
              </a:rPr>
              <a:t>zu</a:t>
            </a:r>
            <a:endParaRPr lang="hu-HU" sz="2000" dirty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347864" y="3861048"/>
            <a:ext cx="1966913" cy="396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000" dirty="0" err="1">
                <a:solidFill>
                  <a:srgbClr val="003300"/>
                </a:solidFill>
                <a:latin typeface="Calibri" pitchFamily="34" charset="0"/>
              </a:rPr>
              <a:t>Flüstern</a:t>
            </a:r>
            <a:endParaRPr lang="hu-HU" sz="2000" dirty="0">
              <a:solidFill>
                <a:srgbClr val="003300"/>
              </a:solidFill>
              <a:latin typeface="Calibri" pitchFamily="34" charset="0"/>
            </a:endParaRP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6012160" y="3501008"/>
            <a:ext cx="2390463" cy="70788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000">
                <a:solidFill>
                  <a:srgbClr val="003300"/>
                </a:solidFill>
                <a:latin typeface="Calibri" pitchFamily="34" charset="0"/>
              </a:rPr>
              <a:t>Maximale Einatmung</a:t>
            </a:r>
          </a:p>
          <a:p>
            <a:pPr algn="ctr"/>
            <a:r>
              <a:rPr lang="hu-HU" sz="2000" i="1">
                <a:solidFill>
                  <a:srgbClr val="003300"/>
                </a:solidFill>
                <a:latin typeface="Calibri" pitchFamily="34" charset="0"/>
              </a:rPr>
              <a:t>rima glottidis</a:t>
            </a:r>
            <a:r>
              <a:rPr lang="hu-HU" sz="2000">
                <a:solidFill>
                  <a:srgbClr val="003300"/>
                </a:solidFill>
                <a:latin typeface="Calibri" pitchFamily="34" charset="0"/>
              </a:rPr>
              <a:t> ist auf</a:t>
            </a:r>
            <a:endParaRPr lang="hu-HU" sz="200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076236" y="333375"/>
            <a:ext cx="45549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hu-HU" sz="3600" b="1" dirty="0">
                <a:solidFill>
                  <a:srgbClr val="003300"/>
                </a:solidFill>
                <a:latin typeface="Calibri" pitchFamily="34" charset="0"/>
              </a:rPr>
              <a:t>KEHLKOPFSPIEGELUNG</a:t>
            </a:r>
          </a:p>
        </p:txBody>
      </p:sp>
      <p:pic>
        <p:nvPicPr>
          <p:cNvPr id="10" name="Picture 3" descr="laryngoscopy_2"/>
          <p:cNvPicPr>
            <a:picLocks noChangeAspect="1" noChangeArrowheads="1"/>
          </p:cNvPicPr>
          <p:nvPr/>
        </p:nvPicPr>
        <p:blipFill>
          <a:blip r:embed="rId5" cstate="print"/>
          <a:srcRect b="50653"/>
          <a:stretch>
            <a:fillRect/>
          </a:stretch>
        </p:blipFill>
        <p:spPr bwMode="auto">
          <a:xfrm>
            <a:off x="1979712" y="4509120"/>
            <a:ext cx="4838700" cy="1800200"/>
          </a:xfrm>
          <a:prstGeom prst="rect">
            <a:avLst/>
          </a:prstGeom>
          <a:noFill/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419872" y="6309320"/>
            <a:ext cx="197605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hu-HU" dirty="0" err="1" smtClean="0">
                <a:solidFill>
                  <a:srgbClr val="003300"/>
                </a:solidFill>
                <a:latin typeface="Calibri" pitchFamily="34" charset="0"/>
              </a:rPr>
              <a:t>Phonationsstellung</a:t>
            </a:r>
            <a:endParaRPr lang="hu-HU" dirty="0">
              <a:solidFill>
                <a:srgbClr val="0033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2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laryngoscopy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557338"/>
            <a:ext cx="27908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331913" y="115888"/>
            <a:ext cx="60896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hu-HU" altLang="hu-HU" sz="3600" b="1">
                <a:solidFill>
                  <a:srgbClr val="003300"/>
                </a:solidFill>
                <a:latin typeface="Calibri" panose="020F0502020204030204" pitchFamily="34" charset="0"/>
              </a:rPr>
              <a:t>KEHLKOPFSPIEGELUNG </a:t>
            </a:r>
            <a:r>
              <a:rPr lang="hu-HU" altLang="hu-HU" sz="2800" b="1">
                <a:solidFill>
                  <a:srgbClr val="003300"/>
                </a:solidFill>
                <a:latin typeface="Calibri" panose="020F0502020204030204" pitchFamily="34" charset="0"/>
              </a:rPr>
              <a:t>Pathologie</a:t>
            </a:r>
          </a:p>
        </p:txBody>
      </p:sp>
      <p:pic>
        <p:nvPicPr>
          <p:cNvPr id="24580" name="Picture 4" descr="https://encrypted-tbn1.gstatic.com/images?q=tbn:ANd9GcSJKJ5MHGptIE4X63Ow-136s193ruuBVoykQCljHAdzVcgZPl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557338"/>
            <a:ext cx="1944688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5580063" y="3716338"/>
            <a:ext cx="18621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hu-HU" altLang="hu-HU">
                <a:solidFill>
                  <a:srgbClr val="003300"/>
                </a:solidFill>
                <a:latin typeface="Calibri" panose="020F0502020204030204" pitchFamily="34" charset="0"/>
              </a:rPr>
              <a:t>Kehlkopfkarzinom</a:t>
            </a:r>
          </a:p>
        </p:txBody>
      </p:sp>
      <p:pic>
        <p:nvPicPr>
          <p:cNvPr id="24582" name="Picture 6" descr="http://image.slidesharecdn.com/benigntumoursoflarynx-120826011259-phpapp01/95/slide-14-728.jpg?cb=13459617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3419" r="28204" b="4274"/>
          <a:stretch>
            <a:fillRect/>
          </a:stretch>
        </p:blipFill>
        <p:spPr bwMode="auto">
          <a:xfrm>
            <a:off x="3203575" y="4149725"/>
            <a:ext cx="194468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3492500" y="6092825"/>
            <a:ext cx="15478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hu-HU" altLang="hu-HU">
                <a:solidFill>
                  <a:srgbClr val="003300"/>
                </a:solidFill>
                <a:latin typeface="Calibri" panose="020F0502020204030204" pitchFamily="34" charset="0"/>
              </a:rPr>
              <a:t>Reinke Ödem</a:t>
            </a:r>
          </a:p>
        </p:txBody>
      </p:sp>
      <p:pic>
        <p:nvPicPr>
          <p:cNvPr id="24584" name="Picture 8" descr="http://image.slidesharecdn.com/benigntumoursoflarynx-120826011259-phpapp01/95/slide-11-728.jpg?cb=13459617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3419" r="2563" b="4274"/>
          <a:stretch>
            <a:fillRect/>
          </a:stretch>
        </p:blipFill>
        <p:spPr bwMode="auto">
          <a:xfrm>
            <a:off x="323850" y="4149725"/>
            <a:ext cx="26638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 Box 6"/>
          <p:cNvSpPr txBox="1">
            <a:spLocks noChangeArrowheads="1"/>
          </p:cNvSpPr>
          <p:nvPr/>
        </p:nvSpPr>
        <p:spPr bwMode="auto">
          <a:xfrm>
            <a:off x="1187450" y="6092825"/>
            <a:ext cx="9112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hu-HU" altLang="hu-HU">
                <a:solidFill>
                  <a:srgbClr val="003300"/>
                </a:solidFill>
                <a:latin typeface="Calibri" panose="020F0502020204030204" pitchFamily="34" charset="0"/>
              </a:rPr>
              <a:t>Polypus</a:t>
            </a:r>
          </a:p>
        </p:txBody>
      </p:sp>
      <p:pic>
        <p:nvPicPr>
          <p:cNvPr id="24586" name="Picture 10" descr="http://image.slidesharecdn.com/benigntumoursoflarynx-120826011259-phpapp01/95/slide-6-728.jpg?cb=13459617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3333" r="2499" b="3333"/>
          <a:stretch>
            <a:fillRect/>
          </a:stretch>
        </p:blipFill>
        <p:spPr bwMode="auto">
          <a:xfrm>
            <a:off x="323850" y="1628775"/>
            <a:ext cx="27352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6"/>
          <p:cNvSpPr txBox="1">
            <a:spLocks noChangeArrowheads="1"/>
          </p:cNvSpPr>
          <p:nvPr/>
        </p:nvSpPr>
        <p:spPr bwMode="auto">
          <a:xfrm>
            <a:off x="468313" y="3644900"/>
            <a:ext cx="24796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hu-HU" altLang="hu-HU">
                <a:solidFill>
                  <a:srgbClr val="003300"/>
                </a:solidFill>
                <a:latin typeface="Calibri" panose="020F0502020204030204" pitchFamily="34" charset="0"/>
              </a:rPr>
              <a:t>Sängerknoten = Fibroma</a:t>
            </a:r>
          </a:p>
        </p:txBody>
      </p:sp>
      <p:pic>
        <p:nvPicPr>
          <p:cNvPr id="24588" name="Picture 12" descr="http://a248.e.akamai.net/7/248/432/20101213121659/www.msdlatinamerica.com/ebooks/HeadNeckSurgeryOtolaryngology/files/25188326904db0171872093b53645917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149725"/>
            <a:ext cx="23082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51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tracheostom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23928" y="908720"/>
            <a:ext cx="3705308" cy="4325100"/>
          </a:xfrm>
          <a:noFill/>
          <a:ln/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6876256" y="2492896"/>
            <a:ext cx="2079825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dirty="0">
                <a:latin typeface="Calibri" pitchFamily="34" charset="0"/>
              </a:rPr>
              <a:t>C</a:t>
            </a:r>
            <a:r>
              <a:rPr lang="en-US" sz="2000" dirty="0" err="1">
                <a:latin typeface="Calibri" pitchFamily="34" charset="0"/>
              </a:rPr>
              <a:t>onicotomi</a:t>
            </a:r>
            <a:r>
              <a:rPr lang="hu-HU" sz="2000" dirty="0">
                <a:latin typeface="Calibri" pitchFamily="34" charset="0"/>
              </a:rPr>
              <a:t>e</a:t>
            </a:r>
          </a:p>
          <a:p>
            <a:pPr algn="ctr">
              <a:spcBef>
                <a:spcPct val="50000"/>
              </a:spcBef>
            </a:pPr>
            <a:endParaRPr lang="hu-HU" sz="2400" dirty="0"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hu-HU" sz="2000" dirty="0" err="1" smtClean="0">
                <a:latin typeface="Calibri" pitchFamily="34" charset="0"/>
              </a:rPr>
              <a:t>Tracheotomie</a:t>
            </a:r>
            <a:endParaRPr lang="hu-HU" sz="2000" dirty="0"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1835150" y="333375"/>
            <a:ext cx="558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003300"/>
                </a:solidFill>
                <a:latin typeface="Calibri" pitchFamily="34" charset="0"/>
              </a:rPr>
              <a:t>REGIO CO</a:t>
            </a:r>
            <a:r>
              <a:rPr lang="hu-HU" sz="3200" b="1">
                <a:solidFill>
                  <a:srgbClr val="003300"/>
                </a:solidFill>
                <a:latin typeface="Calibri" pitchFamily="34" charset="0"/>
              </a:rPr>
              <a:t>L</a:t>
            </a:r>
            <a:r>
              <a:rPr lang="en-US" sz="3200" b="1">
                <a:solidFill>
                  <a:srgbClr val="003300"/>
                </a:solidFill>
                <a:latin typeface="Calibri" pitchFamily="34" charset="0"/>
              </a:rPr>
              <a:t>LI MEDIANA</a:t>
            </a:r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 flipH="1">
            <a:off x="5724128" y="2708920"/>
            <a:ext cx="1440160" cy="143222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H="1">
            <a:off x="5580112" y="3789040"/>
            <a:ext cx="1512168" cy="72529"/>
          </a:xfrm>
          <a:prstGeom prst="line">
            <a:avLst/>
          </a:prstGeom>
          <a:noFill/>
          <a:ln w="38100">
            <a:solidFill>
              <a:srgbClr val="FF505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pic>
        <p:nvPicPr>
          <p:cNvPr id="7" name="Picture 2" descr="nyaki haromszogek"/>
          <p:cNvPicPr>
            <a:picLocks noChangeAspect="1" noChangeArrowheads="1"/>
          </p:cNvPicPr>
          <p:nvPr/>
        </p:nvPicPr>
        <p:blipFill>
          <a:blip r:embed="rId3" cstate="print"/>
          <a:srcRect l="18778" r="17361"/>
          <a:stretch>
            <a:fillRect/>
          </a:stretch>
        </p:blipFill>
        <p:spPr bwMode="auto">
          <a:xfrm>
            <a:off x="251520" y="980728"/>
            <a:ext cx="3528392" cy="425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1749177" y="2476897"/>
            <a:ext cx="493556" cy="187220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folHlink">
              <a:alpha val="31000"/>
            </a:schemeClr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948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ntub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2071688"/>
            <a:ext cx="6127750" cy="480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intubati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16363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246607" y="260350"/>
            <a:ext cx="26110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hu-HU" altLang="hu-HU" sz="3600" b="1" dirty="0" smtClean="0">
                <a:latin typeface="Calibri" panose="020F0502020204030204" pitchFamily="34" charset="0"/>
              </a:rPr>
              <a:t>INTUBATION</a:t>
            </a:r>
            <a:endParaRPr lang="hu-HU" altLang="hu-HU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4202452" cy="6336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4048" y="666562"/>
            <a:ext cx="3996672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 smtClean="0">
                <a:solidFill>
                  <a:srgbClr val="002060"/>
                </a:solidFill>
              </a:rPr>
              <a:t>Kehlkopf (Larynx):</a:t>
            </a:r>
          </a:p>
          <a:p>
            <a:endParaRPr lang="hu-HU" sz="6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Trennung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von </a:t>
            </a:r>
            <a:r>
              <a:rPr lang="hu-HU" dirty="0" err="1" smtClean="0">
                <a:solidFill>
                  <a:srgbClr val="002060"/>
                </a:solidFill>
              </a:rPr>
              <a:t>Atem</a:t>
            </a:r>
            <a:r>
              <a:rPr lang="hu-HU" dirty="0" smtClean="0">
                <a:solidFill>
                  <a:srgbClr val="002060"/>
                </a:solidFill>
              </a:rPr>
              <a:t>- </a:t>
            </a:r>
            <a:r>
              <a:rPr lang="hu-HU" dirty="0" smtClean="0">
                <a:solidFill>
                  <a:srgbClr val="002060"/>
                </a:solidFill>
              </a:rPr>
              <a:t>und </a:t>
            </a:r>
            <a:r>
              <a:rPr lang="hu-HU" dirty="0" err="1" smtClean="0">
                <a:solidFill>
                  <a:srgbClr val="002060"/>
                </a:solidFill>
              </a:rPr>
              <a:t>Speisewege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erster Abschnitt der unteren Atemwege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Stimmbildung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Phonation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Atmung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Husten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Bauchpresse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4048" y="3543106"/>
            <a:ext cx="4051237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 smtClean="0">
                <a:solidFill>
                  <a:srgbClr val="002060"/>
                </a:solidFill>
              </a:rPr>
              <a:t>vielfältige medizinische Bedeutung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z.B.: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lockere Submukosa (Ödem!)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Onkologie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Beatmung von Patienten (Koniotomie,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Intubation)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usw.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503" y="6386843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39672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52914"/>
            <a:ext cx="3669594" cy="24160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 smtClean="0">
                <a:solidFill>
                  <a:srgbClr val="002060"/>
                </a:solidFill>
              </a:rPr>
              <a:t>Bestandteile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rgbClr val="002060"/>
                </a:solidFill>
              </a:rPr>
              <a:t>Skelett</a:t>
            </a:r>
            <a:r>
              <a:rPr lang="hu-HU" dirty="0" smtClean="0">
                <a:solidFill>
                  <a:srgbClr val="002060"/>
                </a:solidFill>
              </a:rPr>
              <a:t> (Kehlkopfknorpel)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rgbClr val="002060"/>
                </a:solidFill>
              </a:rPr>
              <a:t>Muskel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rgbClr val="002060"/>
                </a:solidFill>
              </a:rPr>
              <a:t>Ligamenta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Fibroelastische Membrane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Schleimhaut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Nerven, Gefäße und Lymphgefäße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94428"/>
            <a:ext cx="3024336" cy="5878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18120"/>
            <a:ext cx="2664296" cy="3063208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>
          <a:xfrm>
            <a:off x="3491880" y="968564"/>
            <a:ext cx="72008" cy="936104"/>
          </a:xfrm>
          <a:prstGeom prst="rightBrac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extBox 5"/>
          <p:cNvSpPr txBox="1"/>
          <p:nvPr/>
        </p:nvSpPr>
        <p:spPr>
          <a:xfrm>
            <a:off x="3588917" y="1120474"/>
            <a:ext cx="1415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2060"/>
                </a:solidFill>
              </a:rPr>
              <a:t>Gelenke,</a:t>
            </a:r>
          </a:p>
          <a:p>
            <a:r>
              <a:rPr lang="hu-HU" b="1" dirty="0" smtClean="0">
                <a:solidFill>
                  <a:srgbClr val="002060"/>
                </a:solidFill>
              </a:rPr>
              <a:t>Bewegungen</a:t>
            </a:r>
            <a:endParaRPr lang="hu-H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6309320"/>
            <a:ext cx="658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Yokochi</a:t>
            </a:r>
            <a:endParaRPr lang="hu-H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956376" y="6309320"/>
            <a:ext cx="658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Yokochi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91340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9630" y="6392361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790144"/>
            <a:ext cx="4752526" cy="56631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5816" y="188640"/>
            <a:ext cx="3441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Gelenke und Bewegungen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196752"/>
            <a:ext cx="2793329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Articulatio cricoarytenoidea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8184" y="5301208"/>
            <a:ext cx="2559483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Articulatio cricothyroidea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3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37948" y="2492896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Kiss</a:t>
            </a:r>
            <a:endParaRPr lang="hu-HU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838317"/>
            <a:ext cx="2030900" cy="2813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38317"/>
            <a:ext cx="1886885" cy="18339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58402" y="3284984"/>
            <a:ext cx="4350102" cy="3062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hu-HU" sz="1700" dirty="0" smtClean="0">
                <a:solidFill>
                  <a:srgbClr val="002060"/>
                </a:solidFill>
              </a:rPr>
              <a:t>Ringknorpel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hu-HU" sz="1700" dirty="0" smtClean="0">
                <a:solidFill>
                  <a:srgbClr val="002060"/>
                </a:solidFill>
              </a:rPr>
              <a:t>Stellknorpel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hu-HU" sz="1700" dirty="0" smtClean="0">
                <a:solidFill>
                  <a:srgbClr val="FF0000"/>
                </a:solidFill>
              </a:rPr>
              <a:t>M. cricoarytenoideus posterior („Posticus”)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hu-HU" sz="1700" dirty="0" smtClean="0">
                <a:solidFill>
                  <a:srgbClr val="002060"/>
                </a:solidFill>
              </a:rPr>
              <a:t>M. cricoarytenoideus lateralis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hu-HU" sz="1700" dirty="0" smtClean="0">
                <a:solidFill>
                  <a:srgbClr val="002060"/>
                </a:solidFill>
              </a:rPr>
              <a:t>Stimmband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hu-HU" sz="1700" dirty="0" smtClean="0">
                <a:solidFill>
                  <a:srgbClr val="002060"/>
                </a:solidFill>
              </a:rPr>
              <a:t>Cartilago thyroidea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hu-HU" sz="1700" dirty="0" smtClean="0">
                <a:solidFill>
                  <a:srgbClr val="002060"/>
                </a:solidFill>
              </a:rPr>
              <a:t>Mm. arytenoidei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hu-HU" sz="1700" dirty="0" smtClean="0">
                <a:solidFill>
                  <a:srgbClr val="002060"/>
                </a:solidFill>
              </a:rPr>
              <a:t>M. thyroarytenoideus lateralis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hu-HU" sz="1700" dirty="0" smtClean="0">
                <a:solidFill>
                  <a:srgbClr val="002060"/>
                </a:solidFill>
              </a:rPr>
              <a:t>M. thyroarytenoideus medialis (M. vocalis)</a:t>
            </a:r>
            <a:endParaRPr lang="hu-HU" sz="17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7008" y="188640"/>
            <a:ext cx="3658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Articulatio cricoarytenoidea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962" y="5661248"/>
            <a:ext cx="4419030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M. cricoarytenoideus posterior: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Der einzige Öffner der Stimmritze! (Atmung!)</a:t>
            </a:r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82" t="11881" r="14351" b="13311"/>
          <a:stretch/>
        </p:blipFill>
        <p:spPr>
          <a:xfrm>
            <a:off x="107504" y="2313124"/>
            <a:ext cx="4189281" cy="20227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0728"/>
            <a:ext cx="1675823" cy="144016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2123728" y="2924944"/>
            <a:ext cx="1440160" cy="151216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18902" y="4355812"/>
            <a:ext cx="2905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Lig. cricoarytenoideum posterius</a:t>
            </a:r>
            <a:endParaRPr lang="hu-HU" sz="16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512" y="4931876"/>
            <a:ext cx="4265655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Flache Gelenke: Drehung und Verschiebung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422" y="2126133"/>
            <a:ext cx="67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/>
              <a:t>Sobotta</a:t>
            </a:r>
          </a:p>
        </p:txBody>
      </p:sp>
    </p:spTree>
    <p:extLst>
      <p:ext uri="{BB962C8B-B14F-4D97-AF65-F5344CB8AC3E}">
        <p14:creationId xmlns:p14="http://schemas.microsoft.com/office/powerpoint/2010/main" val="234139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2" y="67832"/>
            <a:ext cx="3352808" cy="3865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0" y="3972271"/>
            <a:ext cx="3856864" cy="28411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3728065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Pernkopf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591" y="6608385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Pernkopf</a:t>
            </a:r>
            <a:endParaRPr lang="hu-HU" sz="12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6632"/>
            <a:ext cx="3384376" cy="65782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9314" y="6498710"/>
            <a:ext cx="658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Yokochi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230050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7008" y="188640"/>
            <a:ext cx="3658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Articulatio cricoarytenoidea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6468" y="6392361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16" y="2918623"/>
            <a:ext cx="3939532" cy="34737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9512" y="908720"/>
            <a:ext cx="88569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(3) M</a:t>
            </a:r>
            <a:r>
              <a:rPr lang="hu-HU" dirty="0">
                <a:solidFill>
                  <a:srgbClr val="002060"/>
                </a:solidFill>
              </a:rPr>
              <a:t>. cricoarytenoideus posterior („Posticus</a:t>
            </a:r>
            <a:r>
              <a:rPr lang="hu-HU" dirty="0" smtClean="0">
                <a:solidFill>
                  <a:srgbClr val="002060"/>
                </a:solidFill>
              </a:rPr>
              <a:t>”): </a:t>
            </a:r>
            <a:r>
              <a:rPr lang="hu-HU" dirty="0" smtClean="0">
                <a:solidFill>
                  <a:srgbClr val="FF0000"/>
                </a:solidFill>
              </a:rPr>
              <a:t>Der </a:t>
            </a:r>
            <a:r>
              <a:rPr lang="hu-HU" dirty="0">
                <a:solidFill>
                  <a:srgbClr val="FF0000"/>
                </a:solidFill>
              </a:rPr>
              <a:t>einzige Öffner der Stimmritze! (Atmung</a:t>
            </a:r>
            <a:r>
              <a:rPr lang="hu-HU" dirty="0" smtClean="0">
                <a:solidFill>
                  <a:srgbClr val="FF0000"/>
                </a:solidFill>
              </a:rPr>
              <a:t>!)</a:t>
            </a: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(4) M</a:t>
            </a:r>
            <a:r>
              <a:rPr lang="hu-HU" dirty="0">
                <a:solidFill>
                  <a:srgbClr val="002060"/>
                </a:solidFill>
              </a:rPr>
              <a:t>. cricoarytenoideus </a:t>
            </a:r>
            <a:r>
              <a:rPr lang="hu-HU" dirty="0" smtClean="0">
                <a:solidFill>
                  <a:srgbClr val="002060"/>
                </a:solidFill>
              </a:rPr>
              <a:t>lateralis: macht die Pars intermembranacea glottidis zu</a:t>
            </a: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(7) Mm</a:t>
            </a:r>
            <a:r>
              <a:rPr lang="hu-HU" dirty="0">
                <a:solidFill>
                  <a:srgbClr val="002060"/>
                </a:solidFill>
              </a:rPr>
              <a:t>. </a:t>
            </a:r>
            <a:r>
              <a:rPr lang="hu-HU" dirty="0" smtClean="0">
                <a:solidFill>
                  <a:srgbClr val="002060"/>
                </a:solidFill>
              </a:rPr>
              <a:t>arytenoidei: machen die Pars intercartilaginea glottidis zu</a:t>
            </a: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i="1" dirty="0" smtClean="0">
                <a:solidFill>
                  <a:srgbClr val="002060"/>
                </a:solidFill>
              </a:rPr>
              <a:t>(8) M</a:t>
            </a:r>
            <a:r>
              <a:rPr lang="hu-HU" i="1" dirty="0">
                <a:solidFill>
                  <a:srgbClr val="002060"/>
                </a:solidFill>
              </a:rPr>
              <a:t>. thyroarytenoideus </a:t>
            </a:r>
            <a:r>
              <a:rPr lang="hu-HU" i="1" dirty="0" smtClean="0">
                <a:solidFill>
                  <a:srgbClr val="002060"/>
                </a:solidFill>
              </a:rPr>
              <a:t>lateralis: </a:t>
            </a:r>
            <a:r>
              <a:rPr lang="hu-HU" dirty="0" smtClean="0">
                <a:solidFill>
                  <a:srgbClr val="002060"/>
                </a:solidFill>
              </a:rPr>
              <a:t>macht </a:t>
            </a:r>
            <a:r>
              <a:rPr lang="hu-HU" dirty="0">
                <a:solidFill>
                  <a:srgbClr val="002060"/>
                </a:solidFill>
              </a:rPr>
              <a:t>die Pars intercartilaginea glottidis </a:t>
            </a:r>
            <a:r>
              <a:rPr lang="hu-HU" dirty="0" smtClean="0">
                <a:solidFill>
                  <a:srgbClr val="002060"/>
                </a:solidFill>
              </a:rPr>
              <a:t>zu</a:t>
            </a:r>
            <a:endParaRPr lang="hu-HU" i="1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i="1" dirty="0" smtClean="0">
                <a:solidFill>
                  <a:srgbClr val="002060"/>
                </a:solidFill>
              </a:rPr>
              <a:t>(9) M</a:t>
            </a:r>
            <a:r>
              <a:rPr lang="hu-HU" i="1" dirty="0">
                <a:solidFill>
                  <a:srgbClr val="002060"/>
                </a:solidFill>
              </a:rPr>
              <a:t>. thyroarytenoideus medialis (M. vocalis</a:t>
            </a:r>
            <a:r>
              <a:rPr lang="hu-HU" i="1" dirty="0" smtClean="0">
                <a:solidFill>
                  <a:srgbClr val="002060"/>
                </a:solidFill>
              </a:rPr>
              <a:t>): </a:t>
            </a:r>
            <a:r>
              <a:rPr lang="hu-HU" dirty="0" smtClean="0">
                <a:solidFill>
                  <a:srgbClr val="002060"/>
                </a:solidFill>
              </a:rPr>
              <a:t>macht </a:t>
            </a:r>
            <a:r>
              <a:rPr lang="hu-HU" dirty="0">
                <a:solidFill>
                  <a:srgbClr val="002060"/>
                </a:solidFill>
              </a:rPr>
              <a:t>die Pars intercartilaginea glottidis </a:t>
            </a:r>
            <a:r>
              <a:rPr lang="hu-HU" dirty="0" smtClean="0">
                <a:solidFill>
                  <a:srgbClr val="002060"/>
                </a:solidFill>
              </a:rPr>
              <a:t>zu,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Feineinstellung der Stimmbänder</a:t>
            </a: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9476" y="4790810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Kiss</a:t>
            </a:r>
            <a:endParaRPr lang="hu-HU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136231"/>
            <a:ext cx="2030900" cy="2813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36231"/>
            <a:ext cx="1886885" cy="183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5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4" y="709384"/>
            <a:ext cx="2408142" cy="3105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5694" y="3374748"/>
            <a:ext cx="744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Pernkopf</a:t>
            </a:r>
            <a:endParaRPr lang="hu-H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012733" y="82993"/>
            <a:ext cx="334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Articulatio cricothyroidea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23" y="1082574"/>
            <a:ext cx="2408142" cy="2359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4504" y="908720"/>
            <a:ext cx="2279904" cy="2852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57" y="4181521"/>
            <a:ext cx="2265651" cy="194704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156176" y="3513248"/>
            <a:ext cx="300802" cy="17879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3528" y="4164748"/>
            <a:ext cx="55120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um eine gemeinsame transversale Achse kippt den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Schnildknorpel und spannt am Stimmband:</a:t>
            </a:r>
          </a:p>
          <a:p>
            <a:endParaRPr lang="hu-HU" sz="600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Grobeinstellung der Stimmbänder 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Muskel: M. cricothyroideus (Pars obliqua und Pars recta 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5949280"/>
            <a:ext cx="2868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i="1" dirty="0" smtClean="0">
                <a:solidFill>
                  <a:srgbClr val="002060"/>
                </a:solidFill>
              </a:rPr>
              <a:t>(Ligg. ceratocricoidea im Kapsel)</a:t>
            </a:r>
            <a:endParaRPr lang="hu-HU" sz="1600" i="1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68344" y="3728065"/>
            <a:ext cx="67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dirty="0"/>
              <a:t>Sobotta</a:t>
            </a:r>
          </a:p>
        </p:txBody>
      </p:sp>
    </p:spTree>
    <p:extLst>
      <p:ext uri="{BB962C8B-B14F-4D97-AF65-F5344CB8AC3E}">
        <p14:creationId xmlns:p14="http://schemas.microsoft.com/office/powerpoint/2010/main" val="221152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</TotalTime>
  <Words>770</Words>
  <Application>Microsoft Office PowerPoint</Application>
  <PresentationFormat>Diavetítés a képernyőre (4:3 oldalarány)</PresentationFormat>
  <Paragraphs>245</Paragraphs>
  <Slides>29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Office-téma</vt:lpstr>
      <vt:lpstr>Muskeln, Schleimhaut und fibroelastische Membranen des Larynx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Räume, Muskeln und Schleimhaut des Larynx Maxillofaziale Aspekte</dc:title>
  <dc:creator>Csillag András</dc:creator>
  <cp:lastModifiedBy>Csillag András</cp:lastModifiedBy>
  <cp:revision>20</cp:revision>
  <dcterms:created xsi:type="dcterms:W3CDTF">2017-02-22T16:20:55Z</dcterms:created>
  <dcterms:modified xsi:type="dcterms:W3CDTF">2018-02-20T10:18:50Z</dcterms:modified>
</cp:coreProperties>
</file>